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embeddedFontLst>
    <p:embeddedFont>
      <p:font typeface="Montserrat Black"/>
      <p:bold r:id="rId31"/>
      <p:boldItalic r:id="rId32"/>
    </p:embeddedFont>
    <p:embeddedFont>
      <p:font typeface="Montserrat"/>
      <p:regular r:id="rId33"/>
      <p:bold r:id="rId34"/>
      <p:italic r:id="rId35"/>
      <p:boldItalic r:id="rId36"/>
    </p:embeddedFont>
    <p:embeddedFont>
      <p:font typeface="Anaheim"/>
      <p:regular r:id="rId37"/>
      <p:bold r:id="rId38"/>
    </p:embeddedFont>
    <p:embeddedFont>
      <p:font typeface="Bebas Neue"/>
      <p:regular r:id="rId39"/>
    </p:embeddedFont>
    <p:embeddedFont>
      <p:font typeface="PT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regular.fntdata"/><Relationship Id="rId20" Type="http://schemas.openxmlformats.org/officeDocument/2006/relationships/slide" Target="slides/slide16.xml"/><Relationship Id="rId42" Type="http://schemas.openxmlformats.org/officeDocument/2006/relationships/font" Target="fonts/PTSans-italic.fntdata"/><Relationship Id="rId41" Type="http://schemas.openxmlformats.org/officeDocument/2006/relationships/font" Target="fonts/PTSans-bold.fntdata"/><Relationship Id="rId22" Type="http://schemas.openxmlformats.org/officeDocument/2006/relationships/slide" Target="slides/slide18.xml"/><Relationship Id="rId21" Type="http://schemas.openxmlformats.org/officeDocument/2006/relationships/slide" Target="slides/slide17.xml"/><Relationship Id="rId43" Type="http://schemas.openxmlformats.org/officeDocument/2006/relationships/font" Target="fonts/PTSans-boldItalic.fntdata"/><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Black-bold.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Montserrat-regular.fntdata"/><Relationship Id="rId10" Type="http://schemas.openxmlformats.org/officeDocument/2006/relationships/slide" Target="slides/slide6.xml"/><Relationship Id="rId32" Type="http://schemas.openxmlformats.org/officeDocument/2006/relationships/font" Target="fonts/MontserratBlack-boldItalic.fntdata"/><Relationship Id="rId13" Type="http://schemas.openxmlformats.org/officeDocument/2006/relationships/slide" Target="slides/slide9.xml"/><Relationship Id="rId35" Type="http://schemas.openxmlformats.org/officeDocument/2006/relationships/font" Target="fonts/Montserrat-italic.fntdata"/><Relationship Id="rId12" Type="http://schemas.openxmlformats.org/officeDocument/2006/relationships/slide" Target="slides/slide8.xml"/><Relationship Id="rId34" Type="http://schemas.openxmlformats.org/officeDocument/2006/relationships/font" Target="fonts/Montserrat-bold.fntdata"/><Relationship Id="rId15" Type="http://schemas.openxmlformats.org/officeDocument/2006/relationships/slide" Target="slides/slide11.xml"/><Relationship Id="rId37" Type="http://schemas.openxmlformats.org/officeDocument/2006/relationships/font" Target="fonts/Anaheim-regular.fntdata"/><Relationship Id="rId14" Type="http://schemas.openxmlformats.org/officeDocument/2006/relationships/slide" Target="slides/slide10.xml"/><Relationship Id="rId36" Type="http://schemas.openxmlformats.org/officeDocument/2006/relationships/font" Target="fonts/Montserrat-boldItalic.fntdata"/><Relationship Id="rId17" Type="http://schemas.openxmlformats.org/officeDocument/2006/relationships/slide" Target="slides/slide13.xml"/><Relationship Id="rId39" Type="http://schemas.openxmlformats.org/officeDocument/2006/relationships/font" Target="fonts/BebasNeue-regular.fntdata"/><Relationship Id="rId16" Type="http://schemas.openxmlformats.org/officeDocument/2006/relationships/slide" Target="slides/slide12.xml"/><Relationship Id="rId38" Type="http://schemas.openxmlformats.org/officeDocument/2006/relationships/font" Target="fonts/Anaheim-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1" Type="http://schemas.openxmlformats.org/officeDocument/2006/relationships/hyperlink" Target="https://towardsdatascience.com/8-simple-techniques-to-prevent-overfitting-4d443da2ef7d#d178" TargetMode="External"/><Relationship Id="rId10" Type="http://schemas.openxmlformats.org/officeDocument/2006/relationships/hyperlink" Target="https://towardsdatascience.com/8-simple-techniques-to-prevent-overfitting-4d443da2ef7d#253a" TargetMode="External"/><Relationship Id="rId13" Type="http://schemas.openxmlformats.org/officeDocument/2006/relationships/hyperlink" Target="https://towardsdatascience.com/8-simple-techniques-to-prevent-overfitting-4d443da2ef7d#87f3" TargetMode="External"/><Relationship Id="rId12" Type="http://schemas.openxmlformats.org/officeDocument/2006/relationships/hyperlink" Target="https://towardsdatascience.com/8-simple-techniques-to-prevent-overfitting-4d443da2ef7d#d178" TargetMode="External"/><Relationship Id="rId1" Type="http://schemas.openxmlformats.org/officeDocument/2006/relationships/notesMaster" Target="../notesMasters/notesMaster1.xml"/><Relationship Id="rId2" Type="http://schemas.openxmlformats.org/officeDocument/2006/relationships/hyperlink" Target="https://towardsdatascience.com/8-simple-techniques-to-prevent-overfitting-4d443da2ef7d" TargetMode="External"/><Relationship Id="rId3" Type="http://schemas.openxmlformats.org/officeDocument/2006/relationships/hyperlink" Target="https://towardsdatascience.com/8-simple-techniques-to-prevent-overfitting-4d443da2ef7d#c287" TargetMode="External"/><Relationship Id="rId4" Type="http://schemas.openxmlformats.org/officeDocument/2006/relationships/hyperlink" Target="https://towardsdatascience.com/8-simple-techniques-to-prevent-overfitting-4d443da2ef7d#c287" TargetMode="External"/><Relationship Id="rId9" Type="http://schemas.openxmlformats.org/officeDocument/2006/relationships/hyperlink" Target="https://towardsdatascience.com/8-simple-techniques-to-prevent-overfitting-4d443da2ef7d#253a" TargetMode="External"/><Relationship Id="rId15" Type="http://schemas.openxmlformats.org/officeDocument/2006/relationships/hyperlink" Target="https://towardsdatascience.com/8-simple-techniques-to-prevent-overfitting-4d443da2ef7d#6f6a" TargetMode="External"/><Relationship Id="rId14" Type="http://schemas.openxmlformats.org/officeDocument/2006/relationships/hyperlink" Target="https://towardsdatascience.com/8-simple-techniques-to-prevent-overfitting-4d443da2ef7d#87f3" TargetMode="External"/><Relationship Id="rId17" Type="http://schemas.openxmlformats.org/officeDocument/2006/relationships/hyperlink" Target="https://towardsdatascience.com/8-simple-techniques-to-prevent-overfitting-4d443da2ef7d#98ac" TargetMode="External"/><Relationship Id="rId16" Type="http://schemas.openxmlformats.org/officeDocument/2006/relationships/hyperlink" Target="https://towardsdatascience.com/8-simple-techniques-to-prevent-overfitting-4d443da2ef7d#6f6a" TargetMode="External"/><Relationship Id="rId5" Type="http://schemas.openxmlformats.org/officeDocument/2006/relationships/hyperlink" Target="https://towardsdatascience.com/8-simple-techniques-to-prevent-overfitting-4d443da2ef7d#d2d6" TargetMode="External"/><Relationship Id="rId6" Type="http://schemas.openxmlformats.org/officeDocument/2006/relationships/hyperlink" Target="https://towardsdatascience.com/8-simple-techniques-to-prevent-overfitting-4d443da2ef7d#d2d6" TargetMode="External"/><Relationship Id="rId7" Type="http://schemas.openxmlformats.org/officeDocument/2006/relationships/hyperlink" Target="https://towardsdatascience.com/8-simple-techniques-to-prevent-overfitting-4d443da2ef7d#f80d" TargetMode="External"/><Relationship Id="rId8" Type="http://schemas.openxmlformats.org/officeDocument/2006/relationships/hyperlink" Target="https://towardsdatascience.com/8-simple-techniques-to-prevent-overfitting-4d443da2ef7d#f80d"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 name="Shape 1387"/>
        <p:cNvGrpSpPr/>
        <p:nvPr/>
      </p:nvGrpSpPr>
      <p:grpSpPr>
        <a:xfrm>
          <a:off x="0" y="0"/>
          <a:ext cx="0" cy="0"/>
          <a:chOff x="0" y="0"/>
          <a:chExt cx="0" cy="0"/>
        </a:xfrm>
      </p:grpSpPr>
      <p:sp>
        <p:nvSpPr>
          <p:cNvPr id="1388" name="Google Shape;1388;g29e6c7dcd8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9" name="Google Shape;1389;g29e6c7dcd8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4" name="Shape 1404"/>
        <p:cNvGrpSpPr/>
        <p:nvPr/>
      </p:nvGrpSpPr>
      <p:grpSpPr>
        <a:xfrm>
          <a:off x="0" y="0"/>
          <a:ext cx="0" cy="0"/>
          <a:chOff x="0" y="0"/>
          <a:chExt cx="0" cy="0"/>
        </a:xfrm>
      </p:grpSpPr>
      <p:sp>
        <p:nvSpPr>
          <p:cNvPr id="1405" name="Google Shape;1405;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6" name="Google Shape;1406;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 name="Shape 1422"/>
        <p:cNvGrpSpPr/>
        <p:nvPr/>
      </p:nvGrpSpPr>
      <p:grpSpPr>
        <a:xfrm>
          <a:off x="0" y="0"/>
          <a:ext cx="0" cy="0"/>
          <a:chOff x="0" y="0"/>
          <a:chExt cx="0" cy="0"/>
        </a:xfrm>
      </p:grpSpPr>
      <p:sp>
        <p:nvSpPr>
          <p:cNvPr id="1423" name="Google Shape;1423;g29f0d6e589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 name="Google Shape;1424;g29f0d6e589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0" name="Shape 1440"/>
        <p:cNvGrpSpPr/>
        <p:nvPr/>
      </p:nvGrpSpPr>
      <p:grpSpPr>
        <a:xfrm>
          <a:off x="0" y="0"/>
          <a:ext cx="0" cy="0"/>
          <a:chOff x="0" y="0"/>
          <a:chExt cx="0" cy="0"/>
        </a:xfrm>
      </p:grpSpPr>
      <p:sp>
        <p:nvSpPr>
          <p:cNvPr id="1441" name="Google Shape;1441;g29ebfdc57a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2" name="Google Shape;1442;g29ebfdc57a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7" name="Shape 1457"/>
        <p:cNvGrpSpPr/>
        <p:nvPr/>
      </p:nvGrpSpPr>
      <p:grpSpPr>
        <a:xfrm>
          <a:off x="0" y="0"/>
          <a:ext cx="0" cy="0"/>
          <a:chOff x="0" y="0"/>
          <a:chExt cx="0" cy="0"/>
        </a:xfrm>
      </p:grpSpPr>
      <p:sp>
        <p:nvSpPr>
          <p:cNvPr id="1458" name="Google Shape;1458;g29f0d6e589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9" name="Google Shape;1459;g29f0d6e589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1734a882cf6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1734a882cf6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 name="Shape 1500"/>
        <p:cNvGrpSpPr/>
        <p:nvPr/>
      </p:nvGrpSpPr>
      <p:grpSpPr>
        <a:xfrm>
          <a:off x="0" y="0"/>
          <a:ext cx="0" cy="0"/>
          <a:chOff x="0" y="0"/>
          <a:chExt cx="0" cy="0"/>
        </a:xfrm>
      </p:grpSpPr>
      <p:sp>
        <p:nvSpPr>
          <p:cNvPr id="1501" name="Google Shape;1501;g29ebfdc57a4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2" name="Google Shape;1502;g29ebfdc57a4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29ebfdc57a4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29ebfdc57a4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1" name="Shape 1551"/>
        <p:cNvGrpSpPr/>
        <p:nvPr/>
      </p:nvGrpSpPr>
      <p:grpSpPr>
        <a:xfrm>
          <a:off x="0" y="0"/>
          <a:ext cx="0" cy="0"/>
          <a:chOff x="0" y="0"/>
          <a:chExt cx="0" cy="0"/>
        </a:xfrm>
      </p:grpSpPr>
      <p:sp>
        <p:nvSpPr>
          <p:cNvPr id="1552" name="Google Shape;1552;g29e6c7dcd8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 name="Google Shape;1553;g29e6c7dcd8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7" name="Shape 1557"/>
        <p:cNvGrpSpPr/>
        <p:nvPr/>
      </p:nvGrpSpPr>
      <p:grpSpPr>
        <a:xfrm>
          <a:off x="0" y="0"/>
          <a:ext cx="0" cy="0"/>
          <a:chOff x="0" y="0"/>
          <a:chExt cx="0" cy="0"/>
        </a:xfrm>
      </p:grpSpPr>
      <p:sp>
        <p:nvSpPr>
          <p:cNvPr id="1558" name="Google Shape;1558;g14ca49efd4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9" name="Google Shape;1559;g14ca49efd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4" name="Shape 1584"/>
        <p:cNvGrpSpPr/>
        <p:nvPr/>
      </p:nvGrpSpPr>
      <p:grpSpPr>
        <a:xfrm>
          <a:off x="0" y="0"/>
          <a:ext cx="0" cy="0"/>
          <a:chOff x="0" y="0"/>
          <a:chExt cx="0" cy="0"/>
        </a:xfrm>
      </p:grpSpPr>
      <p:sp>
        <p:nvSpPr>
          <p:cNvPr id="1585" name="Google Shape;1585;g29ebfdc57a4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6" name="Google Shape;1586;g29ebfdc57a4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200">
                <a:solidFill>
                  <a:schemeClr val="lt1"/>
                </a:solidFill>
                <a:latin typeface="Montserrat Black"/>
                <a:ea typeface="Montserrat Black"/>
                <a:cs typeface="Montserrat Black"/>
                <a:sym typeface="Montserrat Black"/>
              </a:rPr>
              <a:t>N sample size. Omega: lower bound</a:t>
            </a:r>
            <a:endParaRPr sz="3200">
              <a:solidFill>
                <a:schemeClr val="lt1"/>
              </a:solidFill>
              <a:latin typeface="Montserrat Black"/>
              <a:ea typeface="Montserrat Black"/>
              <a:cs typeface="Montserrat Black"/>
              <a:sym typeface="Montserrat Black"/>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0" name="Shape 1610"/>
        <p:cNvGrpSpPr/>
        <p:nvPr/>
      </p:nvGrpSpPr>
      <p:grpSpPr>
        <a:xfrm>
          <a:off x="0" y="0"/>
          <a:ext cx="0" cy="0"/>
          <a:chOff x="0" y="0"/>
          <a:chExt cx="0" cy="0"/>
        </a:xfrm>
      </p:grpSpPr>
      <p:sp>
        <p:nvSpPr>
          <p:cNvPr id="1611" name="Google Shape;1611;g29e6c7dcd8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2" name="Google Shape;1612;g29e6c7dcd8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 name="Shape 1615"/>
        <p:cNvGrpSpPr/>
        <p:nvPr/>
      </p:nvGrpSpPr>
      <p:grpSpPr>
        <a:xfrm>
          <a:off x="0" y="0"/>
          <a:ext cx="0" cy="0"/>
          <a:chOff x="0" y="0"/>
          <a:chExt cx="0" cy="0"/>
        </a:xfrm>
      </p:grpSpPr>
      <p:sp>
        <p:nvSpPr>
          <p:cNvPr id="1616" name="Google Shape;1616;g14d33840f0f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 name="Google Shape;1617;g14d33840f0f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sz="1400">
                <a:solidFill>
                  <a:schemeClr val="lt1"/>
                </a:solidFill>
                <a:latin typeface="Montserrat"/>
                <a:ea typeface="Montserrat"/>
                <a:cs typeface="Montserrat"/>
                <a:sym typeface="Montserrat"/>
              </a:rPr>
              <a:t>tudy of benign overfitting particularly because our goal is not only to show the convergence of the training loss and population loss in the over-parameterized setting, which requires a precise algorithmic analysis of the learning problem</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 name="Shape 1658"/>
        <p:cNvGrpSpPr/>
        <p:nvPr/>
      </p:nvGrpSpPr>
      <p:grpSpPr>
        <a:xfrm>
          <a:off x="0" y="0"/>
          <a:ext cx="0" cy="0"/>
          <a:chOff x="0" y="0"/>
          <a:chExt cx="0" cy="0"/>
        </a:xfrm>
      </p:grpSpPr>
      <p:sp>
        <p:nvSpPr>
          <p:cNvPr id="1659" name="Google Shape;1659;g14d33840f0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0" name="Google Shape;1660;g14d33840f0f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5" name="Shape 1675"/>
        <p:cNvGrpSpPr/>
        <p:nvPr/>
      </p:nvGrpSpPr>
      <p:grpSpPr>
        <a:xfrm>
          <a:off x="0" y="0"/>
          <a:ext cx="0" cy="0"/>
          <a:chOff x="0" y="0"/>
          <a:chExt cx="0" cy="0"/>
        </a:xfrm>
      </p:grpSpPr>
      <p:sp>
        <p:nvSpPr>
          <p:cNvPr id="1676" name="Google Shape;1676;g1734a882cf6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7" name="Google Shape;1677;g1734a882cf6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Generalization Concerns:</a:t>
            </a:r>
            <a:r>
              <a:rPr lang="en">
                <a:solidFill>
                  <a:schemeClr val="dk1"/>
                </a:solidFill>
              </a:rPr>
              <a:t> While benign overfitting might not significantly affect model performance on validation or test data, it still indicates that the model is learning specific features or noise present only in the training set. This might limit its ability to generalize well to new, unseen data that might not contain those specific patterns.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Potential Escalation:</a:t>
            </a:r>
            <a:r>
              <a:rPr lang="en">
                <a:solidFill>
                  <a:schemeClr val="dk1"/>
                </a:solidFill>
              </a:rPr>
              <a:t> Benign overfitting, if left unchecked or if the model complexity increases, could potentially escalate into more severe overfitting. As the model continues to learn intricacies of the training data, it might eventually lose its ability to generalize effectively.</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Model Interpretability:</a:t>
            </a:r>
            <a:r>
              <a:rPr lang="en">
                <a:solidFill>
                  <a:schemeClr val="dk1"/>
                </a:solidFill>
              </a:rPr>
              <a:t> Models exhibiting benign overfitting might become more complex and harder to interpret. They could be relying on features that are idiosyncratic to the training data but are not necessarily relevant in a broader context, making it difficult to understand the decision-making process of the model.</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Resource Allocation:</a:t>
            </a:r>
            <a:r>
              <a:rPr lang="en">
                <a:solidFill>
                  <a:schemeClr val="dk1"/>
                </a:solidFill>
              </a:rPr>
              <a:t> Training a model that exhibits benign overfitting still requires computational resources and time. If the overfitting is not addressed, these resources might not be efficiently utilized, especially if the model's performance doesn't improve significantly on new data.</a:t>
            </a:r>
            <a:endParaRPr>
              <a:solidFill>
                <a:schemeClr val="dk1"/>
              </a:solidFill>
            </a:endParaRPr>
          </a:p>
          <a:p>
            <a:pPr indent="0" lvl="0" marL="0" rtl="0" algn="l">
              <a:lnSpc>
                <a:spcPct val="115000"/>
              </a:lnSpc>
              <a:spcBef>
                <a:spcPts val="1200"/>
              </a:spcBef>
              <a:spcAft>
                <a:spcPts val="0"/>
              </a:spcAft>
              <a:buNone/>
            </a:pPr>
            <a:r>
              <a:rPr lang="en" u="sng">
                <a:solidFill>
                  <a:schemeClr val="hlink"/>
                </a:solidFill>
                <a:hlinkClick r:id="rId2"/>
              </a:rPr>
              <a:t>https://towardsdatascience.com/8-simple-techniques-to-prevent-overfitting-4d443da2ef7d</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u="sng">
                <a:solidFill>
                  <a:schemeClr val="hlink"/>
                </a:solidFill>
                <a:hlinkClick r:id="rId3"/>
              </a:rPr>
              <a:t>1. Hold-out</a:t>
            </a:r>
            <a:br>
              <a:rPr lang="en" u="sng">
                <a:solidFill>
                  <a:schemeClr val="hlink"/>
                </a:solidFill>
                <a:hlinkClick r:id="rId4"/>
              </a:rPr>
            </a:br>
            <a:r>
              <a:rPr lang="en" u="sng">
                <a:solidFill>
                  <a:schemeClr val="hlink"/>
                </a:solidFill>
                <a:hlinkClick r:id="rId5"/>
              </a:rPr>
              <a:t>2. Cross-validation</a:t>
            </a:r>
            <a:br>
              <a:rPr lang="en" u="sng">
                <a:solidFill>
                  <a:schemeClr val="hlink"/>
                </a:solidFill>
                <a:hlinkClick r:id="rId6"/>
              </a:rPr>
            </a:br>
            <a:r>
              <a:rPr lang="en" u="sng">
                <a:solidFill>
                  <a:schemeClr val="hlink"/>
                </a:solidFill>
                <a:hlinkClick r:id="rId7"/>
              </a:rPr>
              <a:t>3. Data augmentation</a:t>
            </a:r>
            <a:br>
              <a:rPr lang="en" u="sng">
                <a:solidFill>
                  <a:schemeClr val="hlink"/>
                </a:solidFill>
                <a:hlinkClick r:id="rId8"/>
              </a:rPr>
            </a:br>
            <a:r>
              <a:rPr lang="en" u="sng">
                <a:solidFill>
                  <a:schemeClr val="hlink"/>
                </a:solidFill>
                <a:hlinkClick r:id="rId9"/>
              </a:rPr>
              <a:t>4. Feature selection</a:t>
            </a:r>
            <a:br>
              <a:rPr lang="en" u="sng">
                <a:solidFill>
                  <a:schemeClr val="hlink"/>
                </a:solidFill>
                <a:hlinkClick r:id="rId10"/>
              </a:rPr>
            </a:br>
            <a:r>
              <a:rPr lang="en" u="sng">
                <a:solidFill>
                  <a:schemeClr val="hlink"/>
                </a:solidFill>
                <a:hlinkClick r:id="rId11"/>
              </a:rPr>
              <a:t>5. L1 / L2 regularization</a:t>
            </a:r>
            <a:br>
              <a:rPr lang="en" u="sng">
                <a:solidFill>
                  <a:schemeClr val="hlink"/>
                </a:solidFill>
                <a:hlinkClick r:id="rId12"/>
              </a:rPr>
            </a:br>
            <a:r>
              <a:rPr lang="en" u="sng">
                <a:solidFill>
                  <a:schemeClr val="hlink"/>
                </a:solidFill>
                <a:hlinkClick r:id="rId13"/>
              </a:rPr>
              <a:t>6. Remove layers / number of units per layer</a:t>
            </a:r>
            <a:br>
              <a:rPr lang="en" u="sng">
                <a:solidFill>
                  <a:schemeClr val="hlink"/>
                </a:solidFill>
                <a:hlinkClick r:id="rId14"/>
              </a:rPr>
            </a:br>
            <a:r>
              <a:rPr lang="en" u="sng">
                <a:solidFill>
                  <a:schemeClr val="hlink"/>
                </a:solidFill>
                <a:hlinkClick r:id="rId15"/>
              </a:rPr>
              <a:t>7. Dropout</a:t>
            </a:r>
            <a:br>
              <a:rPr lang="en" u="sng">
                <a:solidFill>
                  <a:schemeClr val="hlink"/>
                </a:solidFill>
                <a:hlinkClick r:id="rId16"/>
              </a:rPr>
            </a:br>
            <a:r>
              <a:rPr lang="en" u="sng">
                <a:solidFill>
                  <a:schemeClr val="hlink"/>
                </a:solidFill>
                <a:hlinkClick r:id="rId17"/>
              </a:rPr>
              <a:t>8. Early stopping</a:t>
            </a:r>
            <a:endParaRPr u="sng">
              <a:solidFill>
                <a:schemeClr val="hlink"/>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9" name="Shape 1739"/>
        <p:cNvGrpSpPr/>
        <p:nvPr/>
      </p:nvGrpSpPr>
      <p:grpSpPr>
        <a:xfrm>
          <a:off x="0" y="0"/>
          <a:ext cx="0" cy="0"/>
          <a:chOff x="0" y="0"/>
          <a:chExt cx="0" cy="0"/>
        </a:xfrm>
      </p:grpSpPr>
      <p:sp>
        <p:nvSpPr>
          <p:cNvPr id="1740" name="Google Shape;174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1" name="Google Shape;174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9" name="Shape 1759"/>
        <p:cNvGrpSpPr/>
        <p:nvPr/>
      </p:nvGrpSpPr>
      <p:grpSpPr>
        <a:xfrm>
          <a:off x="0" y="0"/>
          <a:ext cx="0" cy="0"/>
          <a:chOff x="0" y="0"/>
          <a:chExt cx="0" cy="0"/>
        </a:xfrm>
      </p:grpSpPr>
      <p:sp>
        <p:nvSpPr>
          <p:cNvPr id="1760" name="Google Shape;1760;g2a030bb0aa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1" name="Google Shape;1761;g2a030bb0aa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29e6c7dcd8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29e6c7dcd8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2b846be4e56d0a73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2b846be4e56d0a73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 name="Shape 1298"/>
        <p:cNvGrpSpPr/>
        <p:nvPr/>
      </p:nvGrpSpPr>
      <p:grpSpPr>
        <a:xfrm>
          <a:off x="0" y="0"/>
          <a:ext cx="0" cy="0"/>
          <a:chOff x="0" y="0"/>
          <a:chExt cx="0" cy="0"/>
        </a:xfrm>
      </p:grpSpPr>
      <p:sp>
        <p:nvSpPr>
          <p:cNvPr id="1299" name="Google Shape;1299;g1734a882c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0" name="Google Shape;1300;g1734a882c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 name="Shape 1316"/>
        <p:cNvGrpSpPr/>
        <p:nvPr/>
      </p:nvGrpSpPr>
      <p:grpSpPr>
        <a:xfrm>
          <a:off x="0" y="0"/>
          <a:ext cx="0" cy="0"/>
          <a:chOff x="0" y="0"/>
          <a:chExt cx="0" cy="0"/>
        </a:xfrm>
      </p:grpSpPr>
      <p:sp>
        <p:nvSpPr>
          <p:cNvPr id="1317" name="Google Shape;1317;g29ebfdc57a4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 name="Google Shape;1318;g29ebfdc57a4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2a00c0fa4c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2a00c0fa4c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 name="Shape 1353"/>
        <p:cNvGrpSpPr/>
        <p:nvPr/>
      </p:nvGrpSpPr>
      <p:grpSpPr>
        <a:xfrm>
          <a:off x="0" y="0"/>
          <a:ext cx="0" cy="0"/>
          <a:chOff x="0" y="0"/>
          <a:chExt cx="0" cy="0"/>
        </a:xfrm>
      </p:grpSpPr>
      <p:sp>
        <p:nvSpPr>
          <p:cNvPr id="1354" name="Google Shape;1354;g2a030bb0aa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5" name="Google Shape;1355;g2a030bb0aa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29ebfdc57a4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29ebfdc57a4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4" name="Shape 444"/>
        <p:cNvGrpSpPr/>
        <p:nvPr/>
      </p:nvGrpSpPr>
      <p:grpSpPr>
        <a:xfrm>
          <a:off x="0" y="0"/>
          <a:ext cx="0" cy="0"/>
          <a:chOff x="0" y="0"/>
          <a:chExt cx="0" cy="0"/>
        </a:xfrm>
      </p:grpSpPr>
      <p:sp>
        <p:nvSpPr>
          <p:cNvPr id="445" name="Google Shape;445;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8" name="Google Shape;488;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2" name="Google Shape;532;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5"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6" name="Shape 536"/>
        <p:cNvGrpSpPr/>
        <p:nvPr/>
      </p:nvGrpSpPr>
      <p:grpSpPr>
        <a:xfrm>
          <a:off x="0" y="0"/>
          <a:ext cx="0" cy="0"/>
          <a:chOff x="0" y="0"/>
          <a:chExt cx="0" cy="0"/>
        </a:xfrm>
      </p:grpSpPr>
      <p:sp>
        <p:nvSpPr>
          <p:cNvPr id="537" name="Google Shape;537;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8" name="Google Shape;538;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1" name="Google Shape;541;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2" name="Google Shape;542;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4" name="Google Shape;544;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5" name="Google Shape;545;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7" name="Google Shape;547;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8" name="Google Shape;548;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0" name="Google Shape;550;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1" name="Google Shape;551;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4" name="Google Shape;594;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7" name="Shape 597"/>
        <p:cNvGrpSpPr/>
        <p:nvPr/>
      </p:nvGrpSpPr>
      <p:grpSpPr>
        <a:xfrm>
          <a:off x="0" y="0"/>
          <a:ext cx="0" cy="0"/>
          <a:chOff x="0" y="0"/>
          <a:chExt cx="0" cy="0"/>
        </a:xfrm>
      </p:grpSpPr>
      <p:sp>
        <p:nvSpPr>
          <p:cNvPr id="598" name="Google Shape;598;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9" name="Google Shape;599;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4"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5" name="Google Shape;645;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6" name="Google Shape;646;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7" name="Shape 647"/>
        <p:cNvGrpSpPr/>
        <p:nvPr/>
      </p:nvGrpSpPr>
      <p:grpSpPr>
        <a:xfrm>
          <a:off x="0" y="0"/>
          <a:ext cx="0" cy="0"/>
          <a:chOff x="0" y="0"/>
          <a:chExt cx="0" cy="0"/>
        </a:xfrm>
      </p:grpSpPr>
      <p:sp>
        <p:nvSpPr>
          <p:cNvPr id="648" name="Google Shape;648;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9" name="Google Shape;649;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9" name="Shape 669"/>
        <p:cNvGrpSpPr/>
        <p:nvPr/>
      </p:nvGrpSpPr>
      <p:grpSpPr>
        <a:xfrm>
          <a:off x="0" y="0"/>
          <a:ext cx="0" cy="0"/>
          <a:chOff x="0" y="0"/>
          <a:chExt cx="0" cy="0"/>
        </a:xfrm>
      </p:grpSpPr>
      <p:sp>
        <p:nvSpPr>
          <p:cNvPr id="670" name="Google Shape;670;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1" name="Google Shape;671;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6"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2" name="Google Shape;722;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3" name="Shape 723"/>
        <p:cNvGrpSpPr/>
        <p:nvPr/>
      </p:nvGrpSpPr>
      <p:grpSpPr>
        <a:xfrm>
          <a:off x="0" y="0"/>
          <a:ext cx="0" cy="0"/>
          <a:chOff x="0" y="0"/>
          <a:chExt cx="0" cy="0"/>
        </a:xfrm>
      </p:grpSpPr>
      <p:sp>
        <p:nvSpPr>
          <p:cNvPr id="724" name="Google Shape;724;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5" name="Google Shape;725;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8" name="Shape 748"/>
        <p:cNvGrpSpPr/>
        <p:nvPr/>
      </p:nvGrpSpPr>
      <p:grpSpPr>
        <a:xfrm>
          <a:off x="0" y="0"/>
          <a:ext cx="0" cy="0"/>
          <a:chOff x="0" y="0"/>
          <a:chExt cx="0" cy="0"/>
        </a:xfrm>
      </p:grpSpPr>
      <p:sp>
        <p:nvSpPr>
          <p:cNvPr id="749" name="Google Shape;749;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50" name="Google Shape;750;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2" name="Google Shape;752;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3" name="Google Shape;753;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4" name="Shape 784"/>
        <p:cNvGrpSpPr/>
        <p:nvPr/>
      </p:nvGrpSpPr>
      <p:grpSpPr>
        <a:xfrm>
          <a:off x="0" y="0"/>
          <a:ext cx="0" cy="0"/>
          <a:chOff x="0" y="0"/>
          <a:chExt cx="0" cy="0"/>
        </a:xfrm>
      </p:grpSpPr>
      <p:sp>
        <p:nvSpPr>
          <p:cNvPr id="785" name="Google Shape;785;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6" name="Google Shape;786;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7" name="Google Shape;787;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10" name="Shape 810"/>
        <p:cNvGrpSpPr/>
        <p:nvPr/>
      </p:nvGrpSpPr>
      <p:grpSpPr>
        <a:xfrm>
          <a:off x="0" y="0"/>
          <a:ext cx="0" cy="0"/>
          <a:chOff x="0" y="0"/>
          <a:chExt cx="0" cy="0"/>
        </a:xfrm>
      </p:grpSpPr>
      <p:sp>
        <p:nvSpPr>
          <p:cNvPr id="811" name="Google Shape;811;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2" name="Google Shape;812;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5" name="Google Shape;815;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7" name="Google Shape;817;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40" name="Shape 840"/>
        <p:cNvGrpSpPr/>
        <p:nvPr/>
      </p:nvGrpSpPr>
      <p:grpSpPr>
        <a:xfrm>
          <a:off x="0" y="0"/>
          <a:ext cx="0" cy="0"/>
          <a:chOff x="0" y="0"/>
          <a:chExt cx="0" cy="0"/>
        </a:xfrm>
      </p:grpSpPr>
      <p:sp>
        <p:nvSpPr>
          <p:cNvPr id="841" name="Google Shape;841;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2" name="Google Shape;842;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6" name="Google Shape;846;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9" name="Google Shape;849;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2"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4" name="Google Shape;874;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5" name="Google Shape;875;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1" name="Google Shape;881;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6" name="Google Shape;886;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9" name="Shape 909"/>
        <p:cNvGrpSpPr/>
        <p:nvPr/>
      </p:nvGrpSpPr>
      <p:grpSpPr>
        <a:xfrm>
          <a:off x="0" y="0"/>
          <a:ext cx="0" cy="0"/>
          <a:chOff x="0" y="0"/>
          <a:chExt cx="0" cy="0"/>
        </a:xfrm>
      </p:grpSpPr>
      <p:sp>
        <p:nvSpPr>
          <p:cNvPr id="910" name="Google Shape;910;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2" name="Shape 922"/>
        <p:cNvGrpSpPr/>
        <p:nvPr/>
      </p:nvGrpSpPr>
      <p:grpSpPr>
        <a:xfrm>
          <a:off x="0" y="0"/>
          <a:ext cx="0" cy="0"/>
          <a:chOff x="0" y="0"/>
          <a:chExt cx="0" cy="0"/>
        </a:xfrm>
      </p:grpSpPr>
      <p:sp>
        <p:nvSpPr>
          <p:cNvPr id="923" name="Google Shape;923;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26"/>
          <p:cNvGrpSpPr/>
          <p:nvPr/>
        </p:nvGrpSpPr>
        <p:grpSpPr>
          <a:xfrm flipH="1" rot="10800000">
            <a:off x="-465158" y="-1342256"/>
            <a:ext cx="2532725" cy="1881750"/>
            <a:chOff x="7221517" y="-507956"/>
            <a:chExt cx="2532725" cy="1881750"/>
          </a:xfrm>
        </p:grpSpPr>
        <p:sp>
          <p:nvSpPr>
            <p:cNvPr id="936" name="Google Shape;936;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6" name="Shape 946"/>
        <p:cNvGrpSpPr/>
        <p:nvPr/>
      </p:nvGrpSpPr>
      <p:grpSpPr>
        <a:xfrm>
          <a:off x="0" y="0"/>
          <a:ext cx="0" cy="0"/>
          <a:chOff x="0" y="0"/>
          <a:chExt cx="0" cy="0"/>
        </a:xfrm>
      </p:grpSpPr>
      <p:sp>
        <p:nvSpPr>
          <p:cNvPr id="947" name="Google Shape;947;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9" name="Google Shape;949;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1" name="Google Shape;951;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5" name="Shape 975"/>
        <p:cNvGrpSpPr/>
        <p:nvPr/>
      </p:nvGrpSpPr>
      <p:grpSpPr>
        <a:xfrm>
          <a:off x="0" y="0"/>
          <a:ext cx="0" cy="0"/>
          <a:chOff x="0" y="0"/>
          <a:chExt cx="0" cy="0"/>
        </a:xfrm>
      </p:grpSpPr>
      <p:sp>
        <p:nvSpPr>
          <p:cNvPr id="976" name="Google Shape;976;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8" name="Google Shape;978;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9" name="Google Shape;979;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1" name="Google Shape;981;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2" name="Google Shape;982;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4" name="Google Shape;984;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5" name="Google Shape;985;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00" name="Shape 1000"/>
        <p:cNvGrpSpPr/>
        <p:nvPr/>
      </p:nvGrpSpPr>
      <p:grpSpPr>
        <a:xfrm>
          <a:off x="0" y="0"/>
          <a:ext cx="0" cy="0"/>
          <a:chOff x="0" y="0"/>
          <a:chExt cx="0" cy="0"/>
        </a:xfrm>
      </p:grpSpPr>
      <p:sp>
        <p:nvSpPr>
          <p:cNvPr id="1001" name="Google Shape;1001;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2" name="Google Shape;1002;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 name="Google Shape;1037;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5" name="Google Shape;1045;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9" name="Google Shape;1089;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2"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5" name="Google Shape;1125;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6"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8" name="Google Shape;1168;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2" name="Google Shape;1212;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4" name="Google Shape;1224;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p:nvPr>
            <p:ph idx="2" type="pic"/>
          </p:nvPr>
        </p:nvSpPr>
        <p:spPr>
          <a:xfrm>
            <a:off x="0" y="0"/>
            <a:ext cx="9144000" cy="5143500"/>
          </a:xfrm>
          <a:prstGeom prst="rect">
            <a:avLst/>
          </a:prstGeom>
          <a:noFill/>
          <a:ln>
            <a:noFill/>
          </a:ln>
        </p:spPr>
      </p:sp>
      <p:sp>
        <p:nvSpPr>
          <p:cNvPr id="429" name="Google Shape;429;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transition spd="med">
    <p:fade/>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hyperlink" Target="https://scholar.google.fi/citations?user=6nrCHr0AAAAJ&amp;hl=en&amp;oi=sra" TargetMode="External"/><Relationship Id="rId5" Type="http://schemas.openxmlformats.org/officeDocument/2006/relationships/image" Target="../media/image1.png"/><Relationship Id="rId6" Type="http://schemas.openxmlformats.org/officeDocument/2006/relationships/hyperlink" Target="https://proceedings.neurips.cc/paper_files/paper/2022/hash/a12c999be280372b157294e72a4bbc8b-Abstract-Conference.html" TargetMode="External"/><Relationship Id="rId7" Type="http://schemas.openxmlformats.org/officeDocument/2006/relationships/hyperlink" Target="https://scholar.google.fi/citations?user=-VGnHI4AAAAJ&amp;hl=en&amp;oi=sra" TargetMode="External"/><Relationship Id="rId8" Type="http://schemas.openxmlformats.org/officeDocument/2006/relationships/hyperlink" Target="https://scholar.google.fi/citations?user=6nrCHr0AAAAJ&amp;hl=en&amp;oi=sra" TargetMode="External"/><Relationship Id="rId11" Type="http://schemas.openxmlformats.org/officeDocument/2006/relationships/hyperlink" Target="https://scholar.google.fi/citations?user=Iwd9DdkAAAAJ&amp;hl=en&amp;oi=sra" TargetMode="External"/><Relationship Id="rId10" Type="http://schemas.openxmlformats.org/officeDocument/2006/relationships/hyperlink" Target="https://scholar.google.fi/citations?user=Iwd9DdkAAAAJ&amp;hl=en&amp;oi=sra" TargetMode="External"/><Relationship Id="rId13" Type="http://schemas.openxmlformats.org/officeDocument/2006/relationships/hyperlink" Target="https://scholar.google.fi/citations?user=GU9HgNAAAAAJ&amp;hl=en&amp;oi=sra" TargetMode="External"/><Relationship Id="rId12" Type="http://schemas.openxmlformats.org/officeDocument/2006/relationships/hyperlink" Target="https://scholar.google.fi/citations?user=GU9HgNAAAAAJ&amp;hl=en&amp;oi=sra"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7.jpg"/><Relationship Id="rId7"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7.jpg"/><Relationship Id="rId7" Type="http://schemas.openxmlformats.org/officeDocument/2006/relationships/image" Target="../media/image4.png"/><Relationship Id="rId8"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7.jpg"/><Relationship Id="rId7"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7.jpg"/><Relationship Id="rId7" Type="http://schemas.openxmlformats.org/officeDocument/2006/relationships/image" Target="../media/image4.png"/><Relationship Id="rId8"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14.jpg"/><Relationship Id="rId5" Type="http://schemas.openxmlformats.org/officeDocument/2006/relationships/image" Target="../media/image4.png"/><Relationship Id="rId6"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hyperlink" Target="https://arxiv.org/abs/2202.06526" TargetMode="External"/><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png"/><Relationship Id="rId8"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pic>
        <p:nvPicPr>
          <p:cNvPr id="1233" name="Google Shape;1233;p32"/>
          <p:cNvPicPr preferRelativeResize="0"/>
          <p:nvPr/>
        </p:nvPicPr>
        <p:blipFill rotWithShape="1">
          <a:blip r:embed="rId3">
            <a:alphaModFix/>
          </a:blip>
          <a:srcRect b="5838" l="25537" r="23467" t="7152"/>
          <a:stretch/>
        </p:blipFill>
        <p:spPr>
          <a:xfrm>
            <a:off x="5198299" y="70850"/>
            <a:ext cx="1920000" cy="1842726"/>
          </a:xfrm>
          <a:prstGeom prst="rect">
            <a:avLst/>
          </a:prstGeom>
          <a:noFill/>
          <a:ln>
            <a:noFill/>
          </a:ln>
        </p:spPr>
      </p:pic>
      <p:pic>
        <p:nvPicPr>
          <p:cNvPr id="1234" name="Google Shape;1234;p32"/>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1235" name="Google Shape;1235;p32"/>
          <p:cNvGrpSpPr/>
          <p:nvPr/>
        </p:nvGrpSpPr>
        <p:grpSpPr>
          <a:xfrm>
            <a:off x="7905475" y="1913575"/>
            <a:ext cx="76825" cy="76800"/>
            <a:chOff x="3104875" y="1099400"/>
            <a:chExt cx="76825" cy="76800"/>
          </a:xfrm>
        </p:grpSpPr>
        <p:sp>
          <p:nvSpPr>
            <p:cNvPr id="1236" name="Google Shape;1236;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32"/>
          <p:cNvGrpSpPr/>
          <p:nvPr/>
        </p:nvGrpSpPr>
        <p:grpSpPr>
          <a:xfrm>
            <a:off x="5419450" y="3918800"/>
            <a:ext cx="76825" cy="76800"/>
            <a:chOff x="3104875" y="1099400"/>
            <a:chExt cx="76825" cy="76800"/>
          </a:xfrm>
        </p:grpSpPr>
        <p:sp>
          <p:nvSpPr>
            <p:cNvPr id="1239" name="Google Shape;1239;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32"/>
          <p:cNvGrpSpPr/>
          <p:nvPr/>
        </p:nvGrpSpPr>
        <p:grpSpPr>
          <a:xfrm>
            <a:off x="4400275" y="699350"/>
            <a:ext cx="76825" cy="76800"/>
            <a:chOff x="3104875" y="1099400"/>
            <a:chExt cx="76825" cy="76800"/>
          </a:xfrm>
        </p:grpSpPr>
        <p:sp>
          <p:nvSpPr>
            <p:cNvPr id="1242" name="Google Shape;1242;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4" name="Google Shape;1244;p32"/>
          <p:cNvPicPr preferRelativeResize="0"/>
          <p:nvPr/>
        </p:nvPicPr>
        <p:blipFill rotWithShape="1">
          <a:blip r:embed="rId5">
            <a:alphaModFix/>
          </a:blip>
          <a:srcRect b="8336" l="18647" r="8852" t="7960"/>
          <a:stretch/>
        </p:blipFill>
        <p:spPr>
          <a:xfrm rot="-1152297">
            <a:off x="6577050" y="457137"/>
            <a:ext cx="1647827" cy="1070150"/>
          </a:xfrm>
          <a:prstGeom prst="rect">
            <a:avLst/>
          </a:prstGeom>
          <a:noFill/>
          <a:ln>
            <a:noFill/>
          </a:ln>
        </p:spPr>
      </p:pic>
      <p:sp>
        <p:nvSpPr>
          <p:cNvPr id="1245" name="Google Shape;1245;p3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p>
            <a:pPr indent="0" lvl="0" marL="0" rtl="0" algn="l">
              <a:lnSpc>
                <a:spcPct val="115000"/>
              </a:lnSpc>
              <a:spcBef>
                <a:spcPts val="1400"/>
              </a:spcBef>
              <a:spcAft>
                <a:spcPts val="400"/>
              </a:spcAft>
              <a:buNone/>
            </a:pPr>
            <a:r>
              <a:rPr b="1" lang="en" sz="3600">
                <a:solidFill>
                  <a:schemeClr val="hlink"/>
                </a:solidFill>
                <a:uFill>
                  <a:noFill/>
                </a:uFill>
                <a:latin typeface="Montserrat"/>
                <a:ea typeface="Montserrat"/>
                <a:cs typeface="Montserrat"/>
                <a:sym typeface="Montserrat"/>
                <a:hlinkClick r:id="rId6"/>
              </a:rPr>
              <a:t>Benign overfitting in two-layer convolutional neural networks</a:t>
            </a:r>
            <a:endParaRPr sz="2800">
              <a:latin typeface="Montserrat"/>
              <a:ea typeface="Montserrat"/>
              <a:cs typeface="Montserrat"/>
              <a:sym typeface="Montserrat"/>
            </a:endParaRPr>
          </a:p>
        </p:txBody>
      </p:sp>
      <p:sp>
        <p:nvSpPr>
          <p:cNvPr id="1246" name="Google Shape;1246;p32"/>
          <p:cNvSpPr txBox="1"/>
          <p:nvPr>
            <p:ph idx="1" type="subTitle"/>
          </p:nvPr>
        </p:nvSpPr>
        <p:spPr>
          <a:xfrm>
            <a:off x="713225" y="3521137"/>
            <a:ext cx="4528800" cy="71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Author</a:t>
            </a:r>
            <a:r>
              <a:rPr lang="en" sz="1800"/>
              <a:t>(s): </a:t>
            </a:r>
            <a:r>
              <a:rPr lang="en" sz="1600" u="sng">
                <a:solidFill>
                  <a:schemeClr val="hlink"/>
                </a:solidFill>
                <a:hlinkClick r:id="rId7"/>
              </a:rPr>
              <a:t>Y Cao</a:t>
            </a:r>
            <a:r>
              <a:rPr lang="en" sz="1600">
                <a:solidFill>
                  <a:srgbClr val="000000"/>
                </a:solidFill>
              </a:rPr>
              <a:t>,</a:t>
            </a:r>
            <a:r>
              <a:rPr lang="en" sz="1600">
                <a:solidFill>
                  <a:srgbClr val="000000"/>
                </a:solidFill>
                <a:uFill>
                  <a:noFill/>
                </a:uFill>
                <a:hlinkClick r:id="rId8">
                  <a:extLst>
                    <a:ext uri="{A12FA001-AC4F-418D-AE19-62706E023703}">
                      <ahyp:hlinkClr val="tx"/>
                    </a:ext>
                  </a:extLst>
                </a:hlinkClick>
              </a:rPr>
              <a:t> </a:t>
            </a:r>
            <a:r>
              <a:rPr lang="en" sz="1600" u="sng">
                <a:solidFill>
                  <a:schemeClr val="hlink"/>
                </a:solidFill>
                <a:hlinkClick r:id="rId9"/>
              </a:rPr>
              <a:t>Z Chen</a:t>
            </a:r>
            <a:r>
              <a:rPr lang="en" sz="1600">
                <a:solidFill>
                  <a:srgbClr val="000000"/>
                </a:solidFill>
              </a:rPr>
              <a:t>,</a:t>
            </a:r>
            <a:r>
              <a:rPr lang="en" sz="1600">
                <a:solidFill>
                  <a:srgbClr val="000000"/>
                </a:solidFill>
                <a:uFill>
                  <a:noFill/>
                </a:uFill>
                <a:hlinkClick r:id="rId10">
                  <a:extLst>
                    <a:ext uri="{A12FA001-AC4F-418D-AE19-62706E023703}">
                      <ahyp:hlinkClr val="tx"/>
                    </a:ext>
                  </a:extLst>
                </a:hlinkClick>
              </a:rPr>
              <a:t> </a:t>
            </a:r>
            <a:r>
              <a:rPr lang="en" sz="1600" u="sng">
                <a:solidFill>
                  <a:schemeClr val="hlink"/>
                </a:solidFill>
                <a:hlinkClick r:id="rId11"/>
              </a:rPr>
              <a:t>M Belkin</a:t>
            </a:r>
            <a:r>
              <a:rPr lang="en" sz="1600">
                <a:solidFill>
                  <a:srgbClr val="000000"/>
                </a:solidFill>
              </a:rPr>
              <a:t>,</a:t>
            </a:r>
            <a:r>
              <a:rPr lang="en" sz="1600">
                <a:solidFill>
                  <a:srgbClr val="000000"/>
                </a:solidFill>
                <a:uFill>
                  <a:noFill/>
                </a:uFill>
                <a:hlinkClick r:id="rId12">
                  <a:extLst>
                    <a:ext uri="{A12FA001-AC4F-418D-AE19-62706E023703}">
                      <ahyp:hlinkClr val="tx"/>
                    </a:ext>
                  </a:extLst>
                </a:hlinkClick>
              </a:rPr>
              <a:t> </a:t>
            </a:r>
            <a:r>
              <a:rPr lang="en" sz="1600" u="sng">
                <a:solidFill>
                  <a:schemeClr val="hlink"/>
                </a:solidFill>
                <a:hlinkClick r:id="rId13"/>
              </a:rPr>
              <a:t>Q Gu</a:t>
            </a:r>
            <a:endParaRPr sz="1600" u="sng">
              <a:solidFill>
                <a:schemeClr val="hlink"/>
              </a:solidFill>
            </a:endParaRPr>
          </a:p>
          <a:p>
            <a:pPr indent="0" lvl="0" marL="0" rtl="0" algn="l">
              <a:spcBef>
                <a:spcPts val="0"/>
              </a:spcBef>
              <a:spcAft>
                <a:spcPts val="0"/>
              </a:spcAft>
              <a:buNone/>
            </a:pPr>
            <a:r>
              <a:t/>
            </a:r>
            <a:endParaRPr sz="1800"/>
          </a:p>
          <a:p>
            <a:pPr indent="0" lvl="0" marL="0" rtl="0" algn="l">
              <a:spcBef>
                <a:spcPts val="0"/>
              </a:spcBef>
              <a:spcAft>
                <a:spcPts val="0"/>
              </a:spcAft>
              <a:buNone/>
            </a:pPr>
            <a:r>
              <a:rPr b="1" lang="en" sz="1800"/>
              <a:t>Presenter</a:t>
            </a:r>
            <a:r>
              <a:rPr lang="en" sz="1800"/>
              <a:t>: Faiza Anan Noor</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0" name="Shape 1390"/>
        <p:cNvGrpSpPr/>
        <p:nvPr/>
      </p:nvGrpSpPr>
      <p:grpSpPr>
        <a:xfrm>
          <a:off x="0" y="0"/>
          <a:ext cx="0" cy="0"/>
          <a:chOff x="0" y="0"/>
          <a:chExt cx="0" cy="0"/>
        </a:xfrm>
      </p:grpSpPr>
      <p:sp>
        <p:nvSpPr>
          <p:cNvPr id="1391" name="Google Shape;1391;p41"/>
          <p:cNvSpPr txBox="1"/>
          <p:nvPr>
            <p:ph idx="2" type="title"/>
          </p:nvPr>
        </p:nvSpPr>
        <p:spPr>
          <a:xfrm>
            <a:off x="48725" y="1201825"/>
            <a:ext cx="3618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300">
                <a:latin typeface="Montserrat"/>
                <a:ea typeface="Montserrat"/>
                <a:cs typeface="Montserrat"/>
                <a:sym typeface="Montserrat"/>
              </a:rPr>
              <a:t>Convolutional </a:t>
            </a:r>
            <a:endParaRPr b="1" sz="2300">
              <a:latin typeface="Montserrat"/>
              <a:ea typeface="Montserrat"/>
              <a:cs typeface="Montserrat"/>
              <a:sym typeface="Montserrat"/>
            </a:endParaRPr>
          </a:p>
          <a:p>
            <a:pPr indent="0" lvl="0" marL="0" rtl="0" algn="l">
              <a:spcBef>
                <a:spcPts val="0"/>
              </a:spcBef>
              <a:spcAft>
                <a:spcPts val="0"/>
              </a:spcAft>
              <a:buNone/>
            </a:pPr>
            <a:r>
              <a:rPr b="1" lang="en" sz="2300">
                <a:latin typeface="Montserrat"/>
                <a:ea typeface="Montserrat"/>
                <a:cs typeface="Montserrat"/>
                <a:sym typeface="Montserrat"/>
              </a:rPr>
              <a:t>neural network</a:t>
            </a:r>
            <a:endParaRPr sz="3100"/>
          </a:p>
        </p:txBody>
      </p:sp>
      <p:pic>
        <p:nvPicPr>
          <p:cNvPr id="1392" name="Google Shape;1392;p41"/>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393" name="Google Shape;1393;p41"/>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394" name="Google Shape;1394;p41"/>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395" name="Google Shape;1395;p41"/>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396" name="Google Shape;1396;p41"/>
          <p:cNvSpPr txBox="1"/>
          <p:nvPr>
            <p:ph type="title"/>
          </p:nvPr>
        </p:nvSpPr>
        <p:spPr>
          <a:xfrm>
            <a:off x="2638875" y="454525"/>
            <a:ext cx="5433000" cy="4162800"/>
          </a:xfrm>
          <a:prstGeom prst="rect">
            <a:avLst/>
          </a:prstGeom>
          <a:solidFill>
            <a:srgbClr val="741B47"/>
          </a:solidFill>
        </p:spPr>
        <p:txBody>
          <a:bodyPr anchorCtr="0" anchor="b" bIns="91425" lIns="91425" spcFirstLastPara="1" rIns="91425" wrap="square" tIns="91425">
            <a:noAutofit/>
          </a:bodyPr>
          <a:lstStyle/>
          <a:p>
            <a:pPr indent="0" lvl="0" marL="0" rtl="0" algn="l">
              <a:spcBef>
                <a:spcPts val="0"/>
              </a:spcBef>
              <a:spcAft>
                <a:spcPts val="0"/>
              </a:spcAft>
              <a:buNone/>
            </a:pPr>
            <a:r>
              <a:rPr lang="en" sz="2200">
                <a:latin typeface="Montserrat"/>
                <a:ea typeface="Montserrat"/>
                <a:cs typeface="Montserrat"/>
                <a:sym typeface="Montserrat"/>
              </a:rPr>
              <a:t>Convolutional neural network is a regularized type of feed-forward neural network that learns feature engineering by itself via filters optimization.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CNNs automatically learn hierarchical representations of features in images. Through convolutional and pooling layers, they detect patterns, textures, edges, and more complex features.</a:t>
            </a:r>
            <a:endParaRPr sz="2200">
              <a:latin typeface="Montserrat"/>
              <a:ea typeface="Montserrat"/>
              <a:cs typeface="Montserrat"/>
              <a:sym typeface="Montserrat"/>
            </a:endParaRPr>
          </a:p>
        </p:txBody>
      </p:sp>
      <p:grpSp>
        <p:nvGrpSpPr>
          <p:cNvPr id="1397" name="Google Shape;1397;p41"/>
          <p:cNvGrpSpPr/>
          <p:nvPr/>
        </p:nvGrpSpPr>
        <p:grpSpPr>
          <a:xfrm>
            <a:off x="8219800" y="2094550"/>
            <a:ext cx="76825" cy="76800"/>
            <a:chOff x="3104875" y="1099400"/>
            <a:chExt cx="76825" cy="76800"/>
          </a:xfrm>
        </p:grpSpPr>
        <p:sp>
          <p:nvSpPr>
            <p:cNvPr id="1398" name="Google Shape;1398;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41"/>
          <p:cNvGrpSpPr/>
          <p:nvPr/>
        </p:nvGrpSpPr>
        <p:grpSpPr>
          <a:xfrm rot="1891135">
            <a:off x="4266962" y="4210993"/>
            <a:ext cx="76828" cy="76803"/>
            <a:chOff x="3104875" y="1099400"/>
            <a:chExt cx="76825" cy="76800"/>
          </a:xfrm>
        </p:grpSpPr>
        <p:sp>
          <p:nvSpPr>
            <p:cNvPr id="1401" name="Google Shape;1401;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03" name="Google Shape;1403;p41"/>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7" name="Shape 1407"/>
        <p:cNvGrpSpPr/>
        <p:nvPr/>
      </p:nvGrpSpPr>
      <p:grpSpPr>
        <a:xfrm>
          <a:off x="0" y="0"/>
          <a:ext cx="0" cy="0"/>
          <a:chOff x="0" y="0"/>
          <a:chExt cx="0" cy="0"/>
        </a:xfrm>
      </p:grpSpPr>
      <p:sp>
        <p:nvSpPr>
          <p:cNvPr id="1408" name="Google Shape;1408;p42"/>
          <p:cNvSpPr txBox="1"/>
          <p:nvPr>
            <p:ph idx="2" type="title"/>
          </p:nvPr>
        </p:nvSpPr>
        <p:spPr>
          <a:xfrm>
            <a:off x="48725" y="1201825"/>
            <a:ext cx="3618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Benign Overfitting:</a:t>
            </a:r>
            <a:endParaRPr sz="3000"/>
          </a:p>
        </p:txBody>
      </p:sp>
      <p:pic>
        <p:nvPicPr>
          <p:cNvPr id="1409" name="Google Shape;1409;p42"/>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10" name="Google Shape;1410;p42"/>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11" name="Google Shape;1411;p42"/>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12" name="Google Shape;1412;p42"/>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13" name="Google Shape;1413;p42"/>
          <p:cNvSpPr txBox="1"/>
          <p:nvPr>
            <p:ph type="title"/>
          </p:nvPr>
        </p:nvSpPr>
        <p:spPr>
          <a:xfrm>
            <a:off x="2638875" y="830875"/>
            <a:ext cx="6461700" cy="3786600"/>
          </a:xfrm>
          <a:prstGeom prst="rect">
            <a:avLst/>
          </a:prstGeom>
          <a:solidFill>
            <a:srgbClr val="741B47"/>
          </a:solidFill>
        </p:spPr>
        <p:txBody>
          <a:bodyPr anchorCtr="0" anchor="b" bIns="91425" lIns="91425" spcFirstLastPara="1" rIns="91425" wrap="square" tIns="91425">
            <a:noAutofit/>
          </a:bodyPr>
          <a:lstStyle/>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Modern deep learning models often consist of a huge number of model parameters, which is more than the number of training data points and therefore over-parameterized. These over-parameterized</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Models can be trained to overfit the training data (achieving a close to 100% training accuracy), while still making accurate prediction on the unseen test data.</a:t>
            </a:r>
            <a:endParaRPr sz="2200">
              <a:latin typeface="Montserrat"/>
              <a:ea typeface="Montserrat"/>
              <a:cs typeface="Montserrat"/>
              <a:sym typeface="Montserrat"/>
            </a:endParaRPr>
          </a:p>
        </p:txBody>
      </p:sp>
      <p:grpSp>
        <p:nvGrpSpPr>
          <p:cNvPr id="1414" name="Google Shape;1414;p42"/>
          <p:cNvGrpSpPr/>
          <p:nvPr/>
        </p:nvGrpSpPr>
        <p:grpSpPr>
          <a:xfrm>
            <a:off x="8219800" y="2094550"/>
            <a:ext cx="76825" cy="76800"/>
            <a:chOff x="3104875" y="1099400"/>
            <a:chExt cx="76825" cy="76800"/>
          </a:xfrm>
        </p:grpSpPr>
        <p:sp>
          <p:nvSpPr>
            <p:cNvPr id="1415" name="Google Shape;1415;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42"/>
          <p:cNvGrpSpPr/>
          <p:nvPr/>
        </p:nvGrpSpPr>
        <p:grpSpPr>
          <a:xfrm rot="1891135">
            <a:off x="4266962" y="4210993"/>
            <a:ext cx="76828" cy="76803"/>
            <a:chOff x="3104875" y="1099400"/>
            <a:chExt cx="76825" cy="76800"/>
          </a:xfrm>
        </p:grpSpPr>
        <p:sp>
          <p:nvSpPr>
            <p:cNvPr id="1418" name="Google Shape;1418;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20" name="Google Shape;1420;p42"/>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
        <p:nvSpPr>
          <p:cNvPr id="1421" name="Google Shape;1421;p42"/>
          <p:cNvSpPr txBox="1"/>
          <p:nvPr>
            <p:ph type="title"/>
          </p:nvPr>
        </p:nvSpPr>
        <p:spPr>
          <a:xfrm>
            <a:off x="237750" y="211400"/>
            <a:ext cx="77175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02. Fundamentals</a:t>
            </a:r>
            <a:endParaRPr sz="3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5" name="Shape 1425"/>
        <p:cNvGrpSpPr/>
        <p:nvPr/>
      </p:nvGrpSpPr>
      <p:grpSpPr>
        <a:xfrm>
          <a:off x="0" y="0"/>
          <a:ext cx="0" cy="0"/>
          <a:chOff x="0" y="0"/>
          <a:chExt cx="0" cy="0"/>
        </a:xfrm>
      </p:grpSpPr>
      <p:sp>
        <p:nvSpPr>
          <p:cNvPr id="1426" name="Google Shape;1426;p43"/>
          <p:cNvSpPr txBox="1"/>
          <p:nvPr>
            <p:ph idx="2" type="title"/>
          </p:nvPr>
        </p:nvSpPr>
        <p:spPr>
          <a:xfrm>
            <a:off x="48725" y="1201825"/>
            <a:ext cx="3618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Benign Overfitting:</a:t>
            </a:r>
            <a:endParaRPr sz="3000"/>
          </a:p>
        </p:txBody>
      </p:sp>
      <p:pic>
        <p:nvPicPr>
          <p:cNvPr id="1427" name="Google Shape;1427;p43"/>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28" name="Google Shape;1428;p43"/>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29" name="Google Shape;1429;p43"/>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30" name="Google Shape;1430;p43"/>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31" name="Google Shape;1431;p43"/>
          <p:cNvSpPr txBox="1"/>
          <p:nvPr>
            <p:ph type="title"/>
          </p:nvPr>
        </p:nvSpPr>
        <p:spPr>
          <a:xfrm>
            <a:off x="2638875" y="830875"/>
            <a:ext cx="5433000" cy="3786600"/>
          </a:xfrm>
          <a:prstGeom prst="rect">
            <a:avLst/>
          </a:prstGeom>
          <a:solidFill>
            <a:srgbClr val="741B47"/>
          </a:solidFill>
        </p:spPr>
        <p:txBody>
          <a:bodyPr anchorCtr="0" anchor="b" bIns="91425" lIns="91425" spcFirstLastPara="1" rIns="91425" wrap="square" tIns="91425">
            <a:noAutofit/>
          </a:bodyPr>
          <a:lstStyle/>
          <a:p>
            <a:pPr indent="0" lvl="0" marL="0" rtl="0" algn="l">
              <a:spcBef>
                <a:spcPts val="0"/>
              </a:spcBef>
              <a:spcAft>
                <a:spcPts val="0"/>
              </a:spcAft>
              <a:buNone/>
            </a:pPr>
            <a:r>
              <a:rPr lang="en" sz="2200">
                <a:latin typeface="Montserrat"/>
                <a:ea typeface="Montserrat"/>
                <a:cs typeface="Montserrat"/>
                <a:sym typeface="Montserrat"/>
              </a:rPr>
              <a:t>When a Convolutional Neural Network (CNN) begins to perform marginally better on training data but not noticeably worse on validation or test data, this is referred to as benign overfitting. </a:t>
            </a:r>
            <a:endParaRPr sz="2200">
              <a:latin typeface="Montserrat"/>
              <a:ea typeface="Montserrat"/>
              <a:cs typeface="Montserrat"/>
              <a:sym typeface="Montserrat"/>
            </a:endParaRPr>
          </a:p>
          <a:p>
            <a:pPr indent="0" lvl="0" marL="0" rtl="0" algn="l">
              <a:spcBef>
                <a:spcPts val="0"/>
              </a:spcBef>
              <a:spcAft>
                <a:spcPts val="0"/>
              </a:spcAft>
              <a:buNone/>
            </a:pPr>
            <a:r>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"benign" as it does not negatively impact the model's capacity to generalize to new data.</a:t>
            </a:r>
            <a:endParaRPr sz="2200">
              <a:latin typeface="Montserrat"/>
              <a:ea typeface="Montserrat"/>
              <a:cs typeface="Montserrat"/>
              <a:sym typeface="Montserrat"/>
            </a:endParaRPr>
          </a:p>
        </p:txBody>
      </p:sp>
      <p:grpSp>
        <p:nvGrpSpPr>
          <p:cNvPr id="1432" name="Google Shape;1432;p43"/>
          <p:cNvGrpSpPr/>
          <p:nvPr/>
        </p:nvGrpSpPr>
        <p:grpSpPr>
          <a:xfrm>
            <a:off x="8219800" y="2094550"/>
            <a:ext cx="76825" cy="76800"/>
            <a:chOff x="3104875" y="1099400"/>
            <a:chExt cx="76825" cy="76800"/>
          </a:xfrm>
        </p:grpSpPr>
        <p:sp>
          <p:nvSpPr>
            <p:cNvPr id="1433" name="Google Shape;1433;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43"/>
          <p:cNvGrpSpPr/>
          <p:nvPr/>
        </p:nvGrpSpPr>
        <p:grpSpPr>
          <a:xfrm rot="1891135">
            <a:off x="4266962" y="4210993"/>
            <a:ext cx="76828" cy="76803"/>
            <a:chOff x="3104875" y="1099400"/>
            <a:chExt cx="76825" cy="76800"/>
          </a:xfrm>
        </p:grpSpPr>
        <p:sp>
          <p:nvSpPr>
            <p:cNvPr id="1436" name="Google Shape;1436;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38" name="Google Shape;1438;p43"/>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
        <p:nvSpPr>
          <p:cNvPr id="1439" name="Google Shape;1439;p43"/>
          <p:cNvSpPr txBox="1"/>
          <p:nvPr>
            <p:ph type="title"/>
          </p:nvPr>
        </p:nvSpPr>
        <p:spPr>
          <a:xfrm>
            <a:off x="237750" y="211400"/>
            <a:ext cx="77175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02. Fundamentals</a:t>
            </a:r>
            <a:endParaRPr sz="3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3" name="Shape 1443"/>
        <p:cNvGrpSpPr/>
        <p:nvPr/>
      </p:nvGrpSpPr>
      <p:grpSpPr>
        <a:xfrm>
          <a:off x="0" y="0"/>
          <a:ext cx="0" cy="0"/>
          <a:chOff x="0" y="0"/>
          <a:chExt cx="0" cy="0"/>
        </a:xfrm>
      </p:grpSpPr>
      <p:sp>
        <p:nvSpPr>
          <p:cNvPr id="1444" name="Google Shape;1444;p44"/>
          <p:cNvSpPr txBox="1"/>
          <p:nvPr>
            <p:ph idx="2" type="title"/>
          </p:nvPr>
        </p:nvSpPr>
        <p:spPr>
          <a:xfrm>
            <a:off x="48725" y="1201825"/>
            <a:ext cx="25650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Signal to Noise Ratio(SNR)</a:t>
            </a:r>
            <a:endParaRPr sz="3000"/>
          </a:p>
        </p:txBody>
      </p:sp>
      <p:pic>
        <p:nvPicPr>
          <p:cNvPr id="1445" name="Google Shape;1445;p44"/>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46" name="Google Shape;1446;p44"/>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47" name="Google Shape;1447;p44"/>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48" name="Google Shape;1448;p44"/>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49" name="Google Shape;1449;p44"/>
          <p:cNvSpPr txBox="1"/>
          <p:nvPr>
            <p:ph type="title"/>
          </p:nvPr>
        </p:nvSpPr>
        <p:spPr>
          <a:xfrm>
            <a:off x="2638875" y="830875"/>
            <a:ext cx="5433000" cy="3786600"/>
          </a:xfrm>
          <a:prstGeom prst="rect">
            <a:avLst/>
          </a:prstGeom>
          <a:solidFill>
            <a:srgbClr val="741B47"/>
          </a:solidFill>
        </p:spPr>
        <p:txBody>
          <a:bodyPr anchorCtr="0" anchor="t" bIns="91425" lIns="91425" spcFirstLastPara="1" rIns="91425" wrap="square" tIns="91425">
            <a:noAutofit/>
          </a:bodyPr>
          <a:lstStyle/>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The Ratio between the Signal and Noise in any particular medium is called SNR.</a:t>
            </a:r>
            <a:endParaRPr sz="2200">
              <a:latin typeface="Montserrat"/>
              <a:ea typeface="Montserrat"/>
              <a:cs typeface="Montserrat"/>
              <a:sym typeface="Montserrat"/>
            </a:endParaRPr>
          </a:p>
          <a:p>
            <a:pPr indent="0" lvl="0" marL="457200" rtl="0" algn="l">
              <a:spcBef>
                <a:spcPts val="0"/>
              </a:spcBef>
              <a:spcAft>
                <a:spcPts val="0"/>
              </a:spcAft>
              <a:buNone/>
            </a:pPr>
            <a:r>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O</a:t>
            </a:r>
            <a:r>
              <a:rPr lang="en" sz="2200">
                <a:latin typeface="Montserrat"/>
                <a:ea typeface="Montserrat"/>
                <a:cs typeface="Montserrat"/>
                <a:sym typeface="Montserrat"/>
              </a:rPr>
              <a:t>ften expressed in decibels. </a:t>
            </a:r>
            <a:endParaRPr sz="2200">
              <a:latin typeface="Montserrat"/>
              <a:ea typeface="Montserrat"/>
              <a:cs typeface="Montserrat"/>
              <a:sym typeface="Montserrat"/>
            </a:endParaRPr>
          </a:p>
          <a:p>
            <a:pPr indent="0" lvl="0" marL="457200" rtl="0" algn="l">
              <a:spcBef>
                <a:spcPts val="0"/>
              </a:spcBef>
              <a:spcAft>
                <a:spcPts val="0"/>
              </a:spcAft>
              <a:buNone/>
            </a:pPr>
            <a:r>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A ratio higher than 1:1 indicates more signal than noise</a:t>
            </a:r>
            <a:endParaRPr sz="2200">
              <a:latin typeface="Montserrat"/>
              <a:ea typeface="Montserrat"/>
              <a:cs typeface="Montserrat"/>
              <a:sym typeface="Montserrat"/>
            </a:endParaRPr>
          </a:p>
        </p:txBody>
      </p:sp>
      <p:grpSp>
        <p:nvGrpSpPr>
          <p:cNvPr id="1450" name="Google Shape;1450;p44"/>
          <p:cNvGrpSpPr/>
          <p:nvPr/>
        </p:nvGrpSpPr>
        <p:grpSpPr>
          <a:xfrm>
            <a:off x="8219800" y="2094550"/>
            <a:ext cx="76825" cy="76800"/>
            <a:chOff x="3104875" y="1099400"/>
            <a:chExt cx="76825" cy="76800"/>
          </a:xfrm>
        </p:grpSpPr>
        <p:sp>
          <p:nvSpPr>
            <p:cNvPr id="1451" name="Google Shape;1451;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44"/>
          <p:cNvGrpSpPr/>
          <p:nvPr/>
        </p:nvGrpSpPr>
        <p:grpSpPr>
          <a:xfrm rot="1891135">
            <a:off x="4266962" y="4210993"/>
            <a:ext cx="76828" cy="76803"/>
            <a:chOff x="3104875" y="1099400"/>
            <a:chExt cx="76825" cy="76800"/>
          </a:xfrm>
        </p:grpSpPr>
        <p:sp>
          <p:nvSpPr>
            <p:cNvPr id="1454" name="Google Shape;1454;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56" name="Google Shape;1456;p44"/>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0" name="Shape 1460"/>
        <p:cNvGrpSpPr/>
        <p:nvPr/>
      </p:nvGrpSpPr>
      <p:grpSpPr>
        <a:xfrm>
          <a:off x="0" y="0"/>
          <a:ext cx="0" cy="0"/>
          <a:chOff x="0" y="0"/>
          <a:chExt cx="0" cy="0"/>
        </a:xfrm>
      </p:grpSpPr>
      <p:sp>
        <p:nvSpPr>
          <p:cNvPr id="1461" name="Google Shape;1461;p45"/>
          <p:cNvSpPr txBox="1"/>
          <p:nvPr>
            <p:ph idx="2" type="title"/>
          </p:nvPr>
        </p:nvSpPr>
        <p:spPr>
          <a:xfrm>
            <a:off x="48725" y="1201825"/>
            <a:ext cx="25650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Non convexity</a:t>
            </a:r>
            <a:endParaRPr sz="3000"/>
          </a:p>
        </p:txBody>
      </p:sp>
      <p:pic>
        <p:nvPicPr>
          <p:cNvPr id="1462" name="Google Shape;1462;p45"/>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63" name="Google Shape;1463;p45"/>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64" name="Google Shape;1464;p45"/>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65" name="Google Shape;1465;p45"/>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66" name="Google Shape;1466;p45"/>
          <p:cNvSpPr txBox="1"/>
          <p:nvPr>
            <p:ph type="title"/>
          </p:nvPr>
        </p:nvSpPr>
        <p:spPr>
          <a:xfrm>
            <a:off x="2638875" y="68525"/>
            <a:ext cx="6191400" cy="4548900"/>
          </a:xfrm>
          <a:prstGeom prst="rect">
            <a:avLst/>
          </a:prstGeom>
          <a:solidFill>
            <a:srgbClr val="741B47"/>
          </a:solidFill>
        </p:spPr>
        <p:txBody>
          <a:bodyPr anchorCtr="0" anchor="t" bIns="91425" lIns="91425" spcFirstLastPara="1" rIns="91425" wrap="square" tIns="91425">
            <a:noAutofit/>
          </a:bodyPr>
          <a:lstStyle/>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Such a problem may have multiple feasible regions and multiple locally optimal points within each region.</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For example, exchanging intermediate neurons • This symmetry means they can't be convex.</a:t>
            </a:r>
            <a:endParaRPr sz="2200">
              <a:latin typeface="Montserrat"/>
              <a:ea typeface="Montserrat"/>
              <a:cs typeface="Montserrat"/>
              <a:sym typeface="Montserrat"/>
            </a:endParaRPr>
          </a:p>
        </p:txBody>
      </p:sp>
      <p:grpSp>
        <p:nvGrpSpPr>
          <p:cNvPr id="1467" name="Google Shape;1467;p45"/>
          <p:cNvGrpSpPr/>
          <p:nvPr/>
        </p:nvGrpSpPr>
        <p:grpSpPr>
          <a:xfrm>
            <a:off x="8219800" y="2094550"/>
            <a:ext cx="76825" cy="76800"/>
            <a:chOff x="3104875" y="1099400"/>
            <a:chExt cx="76825" cy="76800"/>
          </a:xfrm>
        </p:grpSpPr>
        <p:sp>
          <p:nvSpPr>
            <p:cNvPr id="1468" name="Google Shape;1468;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45"/>
          <p:cNvGrpSpPr/>
          <p:nvPr/>
        </p:nvGrpSpPr>
        <p:grpSpPr>
          <a:xfrm rot="1891135">
            <a:off x="4266962" y="4210993"/>
            <a:ext cx="76828" cy="76803"/>
            <a:chOff x="3104875" y="1099400"/>
            <a:chExt cx="76825" cy="76800"/>
          </a:xfrm>
        </p:grpSpPr>
        <p:sp>
          <p:nvSpPr>
            <p:cNvPr id="1471" name="Google Shape;1471;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73" name="Google Shape;1473;p45"/>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pic>
        <p:nvPicPr>
          <p:cNvPr id="1474" name="Google Shape;1474;p45"/>
          <p:cNvPicPr preferRelativeResize="0"/>
          <p:nvPr/>
        </p:nvPicPr>
        <p:blipFill>
          <a:blip r:embed="rId8">
            <a:alphaModFix/>
          </a:blip>
          <a:stretch>
            <a:fillRect/>
          </a:stretch>
        </p:blipFill>
        <p:spPr>
          <a:xfrm>
            <a:off x="3365788" y="2643150"/>
            <a:ext cx="4410075" cy="1771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pic>
        <p:nvPicPr>
          <p:cNvPr id="1479" name="Google Shape;1479;p46"/>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480" name="Google Shape;1480;p46"/>
          <p:cNvPicPr preferRelativeResize="0"/>
          <p:nvPr/>
        </p:nvPicPr>
        <p:blipFill rotWithShape="1">
          <a:blip r:embed="rId4">
            <a:alphaModFix/>
          </a:blip>
          <a:srcRect b="8336" l="18647" r="8852" t="7960"/>
          <a:stretch/>
        </p:blipFill>
        <p:spPr>
          <a:xfrm rot="-1406513">
            <a:off x="482860" y="3399337"/>
            <a:ext cx="1175233" cy="763227"/>
          </a:xfrm>
          <a:prstGeom prst="rect">
            <a:avLst/>
          </a:prstGeom>
          <a:noFill/>
          <a:ln>
            <a:noFill/>
          </a:ln>
        </p:spPr>
      </p:pic>
      <p:grpSp>
        <p:nvGrpSpPr>
          <p:cNvPr id="1481" name="Google Shape;1481;p46"/>
          <p:cNvGrpSpPr/>
          <p:nvPr/>
        </p:nvGrpSpPr>
        <p:grpSpPr>
          <a:xfrm>
            <a:off x="279340" y="225064"/>
            <a:ext cx="2638029" cy="1913781"/>
            <a:chOff x="1054175" y="1473875"/>
            <a:chExt cx="3800100" cy="2456400"/>
          </a:xfrm>
        </p:grpSpPr>
        <p:sp>
          <p:nvSpPr>
            <p:cNvPr id="1482" name="Google Shape;1482;p46"/>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6"/>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46"/>
          <p:cNvSpPr txBox="1"/>
          <p:nvPr>
            <p:ph idx="1" type="subTitle"/>
          </p:nvPr>
        </p:nvSpPr>
        <p:spPr>
          <a:xfrm>
            <a:off x="3229150" y="455825"/>
            <a:ext cx="5510700" cy="456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800"/>
              <a:t>They </a:t>
            </a:r>
            <a:r>
              <a:rPr lang="en" sz="1800"/>
              <a:t>provided algorithmic analysis for learning </a:t>
            </a:r>
            <a:r>
              <a:rPr b="1" lang="en" sz="1800"/>
              <a:t>two-layer convolutional neural networks (CNNs) .</a:t>
            </a:r>
            <a:endParaRPr b="1" sz="1800"/>
          </a:p>
          <a:p>
            <a:pPr indent="0" lvl="0" marL="0" rtl="0" algn="just">
              <a:spcBef>
                <a:spcPts val="0"/>
              </a:spcBef>
              <a:spcAft>
                <a:spcPts val="0"/>
              </a:spcAft>
              <a:buNone/>
            </a:pPr>
            <a:r>
              <a:t/>
            </a:r>
            <a:endParaRPr b="1" sz="2300"/>
          </a:p>
          <a:p>
            <a:pPr indent="0" lvl="0" marL="0" rtl="0" algn="l">
              <a:spcBef>
                <a:spcPts val="0"/>
              </a:spcBef>
              <a:spcAft>
                <a:spcPts val="0"/>
              </a:spcAft>
              <a:buNone/>
            </a:pPr>
            <a:r>
              <a:rPr lang="en" sz="1900"/>
              <a:t>F</a:t>
            </a:r>
            <a:r>
              <a:rPr lang="en" sz="1900"/>
              <a:t>ilters are applied to the two patches </a:t>
            </a:r>
            <a:endParaRPr sz="1900"/>
          </a:p>
          <a:p>
            <a:pPr indent="0" lvl="0" marL="0" rtl="0" algn="l">
              <a:spcBef>
                <a:spcPts val="0"/>
              </a:spcBef>
              <a:spcAft>
                <a:spcPts val="0"/>
              </a:spcAft>
              <a:buNone/>
            </a:pPr>
            <a:r>
              <a:rPr lang="en" sz="1900">
                <a:latin typeface="Montserrat Black"/>
                <a:ea typeface="Montserrat Black"/>
                <a:cs typeface="Montserrat Black"/>
                <a:sym typeface="Montserrat Black"/>
              </a:rPr>
              <a:t>x1 and x2 separately,</a:t>
            </a:r>
            <a:r>
              <a:rPr lang="en">
                <a:latin typeface="Montserrat Black"/>
                <a:ea typeface="Montserrat Black"/>
                <a:cs typeface="Montserrat Black"/>
                <a:sym typeface="Montserrat Black"/>
              </a:rPr>
              <a:t> </a:t>
            </a:r>
            <a:endParaRPr b="1" sz="1800"/>
          </a:p>
          <a:p>
            <a:pPr indent="0" lvl="0" marL="0" rtl="0" algn="just">
              <a:spcBef>
                <a:spcPts val="0"/>
              </a:spcBef>
              <a:spcAft>
                <a:spcPts val="0"/>
              </a:spcAft>
              <a:buNone/>
            </a:pPr>
            <a:r>
              <a:t/>
            </a:r>
            <a:endParaRPr sz="1800"/>
          </a:p>
          <a:p>
            <a:pPr indent="0" lvl="0" marL="0" rtl="0" algn="just">
              <a:spcBef>
                <a:spcPts val="0"/>
              </a:spcBef>
              <a:spcAft>
                <a:spcPts val="0"/>
              </a:spcAft>
              <a:buNone/>
            </a:pPr>
            <a:r>
              <a:rPr lang="en" sz="1800"/>
              <a:t>Second layer parameters being fixed as:   </a:t>
            </a:r>
            <a:r>
              <a:rPr b="1" lang="en" sz="1800"/>
              <a:t>(+1/ms and −1/ms)</a:t>
            </a:r>
            <a:endParaRPr b="1" sz="1800"/>
          </a:p>
          <a:p>
            <a:pPr indent="0" lvl="0" marL="0" rtl="0" algn="just">
              <a:spcBef>
                <a:spcPts val="0"/>
              </a:spcBef>
              <a:spcAft>
                <a:spcPts val="0"/>
              </a:spcAft>
              <a:buNone/>
            </a:pPr>
            <a:r>
              <a:t/>
            </a:r>
            <a:endParaRPr sz="1800"/>
          </a:p>
          <a:p>
            <a:pPr indent="0" lvl="0" marL="0" rtl="0" algn="just">
              <a:spcBef>
                <a:spcPts val="0"/>
              </a:spcBef>
              <a:spcAft>
                <a:spcPts val="0"/>
              </a:spcAft>
              <a:buNone/>
            </a:pPr>
            <a:r>
              <a:rPr lang="en" sz="1800"/>
              <a:t>Polynomial ReLU activation function:</a:t>
            </a:r>
            <a:endParaRPr sz="1800"/>
          </a:p>
          <a:p>
            <a:pPr indent="0" lvl="0" marL="0" rtl="0" algn="just">
              <a:spcBef>
                <a:spcPts val="0"/>
              </a:spcBef>
              <a:spcAft>
                <a:spcPts val="0"/>
              </a:spcAft>
              <a:buNone/>
            </a:pPr>
            <a:r>
              <a:rPr b="1" lang="en" sz="1800"/>
              <a:t>σ(z) = max{0, z} q ,</a:t>
            </a:r>
            <a:r>
              <a:rPr lang="en" sz="1800"/>
              <a:t> </a:t>
            </a:r>
            <a:endParaRPr sz="1800"/>
          </a:p>
          <a:p>
            <a:pPr indent="0" lvl="0" marL="0" rtl="0" algn="just">
              <a:spcBef>
                <a:spcPts val="0"/>
              </a:spcBef>
              <a:spcAft>
                <a:spcPts val="0"/>
              </a:spcAft>
              <a:buNone/>
            </a:pPr>
            <a:r>
              <a:rPr lang="en" sz="1800"/>
              <a:t>where q &gt; 2 is a hyperparameter.</a:t>
            </a:r>
            <a:endParaRPr sz="1800"/>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grpSp>
        <p:nvGrpSpPr>
          <p:cNvPr id="1487" name="Google Shape;1487;p46"/>
          <p:cNvGrpSpPr/>
          <p:nvPr/>
        </p:nvGrpSpPr>
        <p:grpSpPr>
          <a:xfrm>
            <a:off x="2021525" y="4292800"/>
            <a:ext cx="76825" cy="76800"/>
            <a:chOff x="3104875" y="1099400"/>
            <a:chExt cx="76825" cy="76800"/>
          </a:xfrm>
        </p:grpSpPr>
        <p:sp>
          <p:nvSpPr>
            <p:cNvPr id="1488" name="Google Shape;1488;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46"/>
          <p:cNvGrpSpPr/>
          <p:nvPr/>
        </p:nvGrpSpPr>
        <p:grpSpPr>
          <a:xfrm>
            <a:off x="5217975" y="1028400"/>
            <a:ext cx="76825" cy="76800"/>
            <a:chOff x="3104875" y="1099400"/>
            <a:chExt cx="76825" cy="76800"/>
          </a:xfrm>
        </p:grpSpPr>
        <p:sp>
          <p:nvSpPr>
            <p:cNvPr id="1491" name="Google Shape;1491;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46"/>
          <p:cNvGrpSpPr/>
          <p:nvPr/>
        </p:nvGrpSpPr>
        <p:grpSpPr>
          <a:xfrm>
            <a:off x="8058650" y="4046475"/>
            <a:ext cx="76825" cy="76800"/>
            <a:chOff x="3104875" y="1099400"/>
            <a:chExt cx="76825" cy="76800"/>
          </a:xfrm>
        </p:grpSpPr>
        <p:sp>
          <p:nvSpPr>
            <p:cNvPr id="1494" name="Google Shape;1494;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96" name="Google Shape;1496;p46"/>
          <p:cNvPicPr preferRelativeResize="0"/>
          <p:nvPr/>
        </p:nvPicPr>
        <p:blipFill rotWithShape="1">
          <a:blip r:embed="rId5">
            <a:alphaModFix/>
          </a:blip>
          <a:srcRect b="0" l="15236" r="10474" t="0"/>
          <a:stretch/>
        </p:blipFill>
        <p:spPr>
          <a:xfrm rot="-8866461">
            <a:off x="527862" y="3500543"/>
            <a:ext cx="1535572" cy="1375613"/>
          </a:xfrm>
          <a:prstGeom prst="rect">
            <a:avLst/>
          </a:prstGeom>
          <a:noFill/>
          <a:ln>
            <a:noFill/>
          </a:ln>
        </p:spPr>
      </p:pic>
      <p:pic>
        <p:nvPicPr>
          <p:cNvPr id="1497" name="Google Shape;1497;p46"/>
          <p:cNvPicPr preferRelativeResize="0"/>
          <p:nvPr/>
        </p:nvPicPr>
        <p:blipFill rotWithShape="1">
          <a:blip r:embed="rId6">
            <a:alphaModFix/>
          </a:blip>
          <a:srcRect b="0" l="2723" r="2723" t="0"/>
          <a:stretch/>
        </p:blipFill>
        <p:spPr>
          <a:xfrm>
            <a:off x="472517" y="455814"/>
            <a:ext cx="2251800" cy="1503300"/>
          </a:xfrm>
          <a:prstGeom prst="round2SameRect">
            <a:avLst>
              <a:gd fmla="val 9764" name="adj1"/>
              <a:gd fmla="val 0" name="adj2"/>
            </a:avLst>
          </a:prstGeom>
          <a:noFill/>
          <a:ln cap="flat" cmpd="sng" w="19050">
            <a:solidFill>
              <a:schemeClr val="dk1"/>
            </a:solidFill>
            <a:prstDash val="solid"/>
            <a:round/>
            <a:headEnd len="sm" w="sm" type="none"/>
            <a:tailEnd len="sm" w="sm" type="none"/>
          </a:ln>
        </p:spPr>
      </p:pic>
      <p:pic>
        <p:nvPicPr>
          <p:cNvPr id="1498" name="Google Shape;1498;p46"/>
          <p:cNvPicPr preferRelativeResize="0"/>
          <p:nvPr/>
        </p:nvPicPr>
        <p:blipFill rotWithShape="1">
          <a:blip r:embed="rId7">
            <a:alphaModFix/>
          </a:blip>
          <a:srcRect b="0" l="22009" r="18455" t="0"/>
          <a:stretch/>
        </p:blipFill>
        <p:spPr>
          <a:xfrm rot="-8788535">
            <a:off x="542576" y="3897887"/>
            <a:ext cx="917219" cy="866621"/>
          </a:xfrm>
          <a:prstGeom prst="rect">
            <a:avLst/>
          </a:prstGeom>
          <a:noFill/>
          <a:ln>
            <a:noFill/>
          </a:ln>
        </p:spPr>
      </p:pic>
      <p:sp>
        <p:nvSpPr>
          <p:cNvPr id="1499" name="Google Shape;1499;p46"/>
          <p:cNvSpPr txBox="1"/>
          <p:nvPr/>
        </p:nvSpPr>
        <p:spPr>
          <a:xfrm>
            <a:off x="560200" y="1303725"/>
            <a:ext cx="1524600" cy="376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3" name="Shape 1503"/>
        <p:cNvGrpSpPr/>
        <p:nvPr/>
      </p:nvGrpSpPr>
      <p:grpSpPr>
        <a:xfrm>
          <a:off x="0" y="0"/>
          <a:ext cx="0" cy="0"/>
          <a:chOff x="0" y="0"/>
          <a:chExt cx="0" cy="0"/>
        </a:xfrm>
      </p:grpSpPr>
      <p:pic>
        <p:nvPicPr>
          <p:cNvPr id="1504" name="Google Shape;1504;p47"/>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505" name="Google Shape;1505;p47"/>
          <p:cNvPicPr preferRelativeResize="0"/>
          <p:nvPr/>
        </p:nvPicPr>
        <p:blipFill rotWithShape="1">
          <a:blip r:embed="rId4">
            <a:alphaModFix/>
          </a:blip>
          <a:srcRect b="8336" l="18647" r="8852" t="7960"/>
          <a:stretch/>
        </p:blipFill>
        <p:spPr>
          <a:xfrm rot="-1406513">
            <a:off x="482860" y="3399337"/>
            <a:ext cx="1175233" cy="763227"/>
          </a:xfrm>
          <a:prstGeom prst="rect">
            <a:avLst/>
          </a:prstGeom>
          <a:noFill/>
          <a:ln>
            <a:noFill/>
          </a:ln>
        </p:spPr>
      </p:pic>
      <p:grpSp>
        <p:nvGrpSpPr>
          <p:cNvPr id="1506" name="Google Shape;1506;p47"/>
          <p:cNvGrpSpPr/>
          <p:nvPr/>
        </p:nvGrpSpPr>
        <p:grpSpPr>
          <a:xfrm>
            <a:off x="279340" y="225064"/>
            <a:ext cx="2638029" cy="1913781"/>
            <a:chOff x="1054175" y="1473875"/>
            <a:chExt cx="3800100" cy="2456400"/>
          </a:xfrm>
        </p:grpSpPr>
        <p:sp>
          <p:nvSpPr>
            <p:cNvPr id="1507" name="Google Shape;1507;p47"/>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7"/>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7"/>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7"/>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 name="Google Shape;1511;p47"/>
          <p:cNvSpPr txBox="1"/>
          <p:nvPr>
            <p:ph idx="1" type="subTitle"/>
          </p:nvPr>
        </p:nvSpPr>
        <p:spPr>
          <a:xfrm>
            <a:off x="3229150" y="455825"/>
            <a:ext cx="5510700" cy="456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Montserrat Black"/>
                <a:ea typeface="Montserrat Black"/>
                <a:cs typeface="Montserrat Black"/>
                <a:sym typeface="Montserrat Black"/>
              </a:rPr>
              <a:t>Classification</a:t>
            </a:r>
            <a:r>
              <a:rPr lang="en" sz="1800"/>
              <a:t>: T</a:t>
            </a:r>
            <a:r>
              <a:rPr lang="en" sz="1800"/>
              <a:t>hey focused on binary classification.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900">
                <a:latin typeface="Montserrat Black"/>
                <a:ea typeface="Montserrat Black"/>
                <a:cs typeface="Montserrat Black"/>
                <a:sym typeface="Montserrat Black"/>
              </a:rPr>
              <a:t>Noise</a:t>
            </a:r>
            <a:r>
              <a:rPr lang="en" sz="1800"/>
              <a:t>: Generated from the Gaussian distribution N(0, σ2).</a:t>
            </a:r>
            <a:endParaRPr sz="2200"/>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grpSp>
        <p:nvGrpSpPr>
          <p:cNvPr id="1512" name="Google Shape;1512;p47"/>
          <p:cNvGrpSpPr/>
          <p:nvPr/>
        </p:nvGrpSpPr>
        <p:grpSpPr>
          <a:xfrm>
            <a:off x="2021525" y="4292800"/>
            <a:ext cx="76825" cy="76800"/>
            <a:chOff x="3104875" y="1099400"/>
            <a:chExt cx="76825" cy="76800"/>
          </a:xfrm>
        </p:grpSpPr>
        <p:sp>
          <p:nvSpPr>
            <p:cNvPr id="1513" name="Google Shape;1513;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47"/>
          <p:cNvGrpSpPr/>
          <p:nvPr/>
        </p:nvGrpSpPr>
        <p:grpSpPr>
          <a:xfrm>
            <a:off x="5217975" y="1028400"/>
            <a:ext cx="76825" cy="76800"/>
            <a:chOff x="3104875" y="1099400"/>
            <a:chExt cx="76825" cy="76800"/>
          </a:xfrm>
        </p:grpSpPr>
        <p:sp>
          <p:nvSpPr>
            <p:cNvPr id="1516" name="Google Shape;1516;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47"/>
          <p:cNvGrpSpPr/>
          <p:nvPr/>
        </p:nvGrpSpPr>
        <p:grpSpPr>
          <a:xfrm>
            <a:off x="8058650" y="4046475"/>
            <a:ext cx="76825" cy="76800"/>
            <a:chOff x="3104875" y="1099400"/>
            <a:chExt cx="76825" cy="76800"/>
          </a:xfrm>
        </p:grpSpPr>
        <p:sp>
          <p:nvSpPr>
            <p:cNvPr id="1519" name="Google Shape;1519;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21" name="Google Shape;1521;p47"/>
          <p:cNvPicPr preferRelativeResize="0"/>
          <p:nvPr/>
        </p:nvPicPr>
        <p:blipFill rotWithShape="1">
          <a:blip r:embed="rId5">
            <a:alphaModFix/>
          </a:blip>
          <a:srcRect b="0" l="15236" r="10474" t="0"/>
          <a:stretch/>
        </p:blipFill>
        <p:spPr>
          <a:xfrm rot="-8866461">
            <a:off x="527862" y="3500543"/>
            <a:ext cx="1535572" cy="1375613"/>
          </a:xfrm>
          <a:prstGeom prst="rect">
            <a:avLst/>
          </a:prstGeom>
          <a:noFill/>
          <a:ln>
            <a:noFill/>
          </a:ln>
        </p:spPr>
      </p:pic>
      <p:pic>
        <p:nvPicPr>
          <p:cNvPr id="1522" name="Google Shape;1522;p47"/>
          <p:cNvPicPr preferRelativeResize="0"/>
          <p:nvPr/>
        </p:nvPicPr>
        <p:blipFill rotWithShape="1">
          <a:blip r:embed="rId6">
            <a:alphaModFix/>
          </a:blip>
          <a:srcRect b="0" l="2723" r="2723" t="0"/>
          <a:stretch/>
        </p:blipFill>
        <p:spPr>
          <a:xfrm>
            <a:off x="472517" y="455814"/>
            <a:ext cx="2251800" cy="1503300"/>
          </a:xfrm>
          <a:prstGeom prst="round2SameRect">
            <a:avLst>
              <a:gd fmla="val 9764" name="adj1"/>
              <a:gd fmla="val 0" name="adj2"/>
            </a:avLst>
          </a:prstGeom>
          <a:noFill/>
          <a:ln cap="flat" cmpd="sng" w="19050">
            <a:solidFill>
              <a:schemeClr val="dk1"/>
            </a:solidFill>
            <a:prstDash val="solid"/>
            <a:round/>
            <a:headEnd len="sm" w="sm" type="none"/>
            <a:tailEnd len="sm" w="sm" type="none"/>
          </a:ln>
        </p:spPr>
      </p:pic>
      <p:pic>
        <p:nvPicPr>
          <p:cNvPr id="1523" name="Google Shape;1523;p47"/>
          <p:cNvPicPr preferRelativeResize="0"/>
          <p:nvPr/>
        </p:nvPicPr>
        <p:blipFill rotWithShape="1">
          <a:blip r:embed="rId7">
            <a:alphaModFix/>
          </a:blip>
          <a:srcRect b="0" l="22009" r="18455" t="0"/>
          <a:stretch/>
        </p:blipFill>
        <p:spPr>
          <a:xfrm rot="-8788535">
            <a:off x="542576" y="3897887"/>
            <a:ext cx="917219" cy="866621"/>
          </a:xfrm>
          <a:prstGeom prst="rect">
            <a:avLst/>
          </a:prstGeom>
          <a:noFill/>
          <a:ln>
            <a:noFill/>
          </a:ln>
        </p:spPr>
      </p:pic>
      <p:pic>
        <p:nvPicPr>
          <p:cNvPr id="1524" name="Google Shape;1524;p47"/>
          <p:cNvPicPr preferRelativeResize="0"/>
          <p:nvPr/>
        </p:nvPicPr>
        <p:blipFill>
          <a:blip r:embed="rId8">
            <a:alphaModFix/>
          </a:blip>
          <a:stretch>
            <a:fillRect/>
          </a:stretch>
        </p:blipFill>
        <p:spPr>
          <a:xfrm>
            <a:off x="153013" y="2384075"/>
            <a:ext cx="8837979" cy="1663500"/>
          </a:xfrm>
          <a:prstGeom prst="rect">
            <a:avLst/>
          </a:prstGeom>
          <a:noFill/>
          <a:ln>
            <a:noFill/>
          </a:ln>
        </p:spPr>
      </p:pic>
      <p:sp>
        <p:nvSpPr>
          <p:cNvPr id="1525" name="Google Shape;1525;p47"/>
          <p:cNvSpPr txBox="1"/>
          <p:nvPr/>
        </p:nvSpPr>
        <p:spPr>
          <a:xfrm>
            <a:off x="598800" y="1342325"/>
            <a:ext cx="1408800" cy="2508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mc:AlternateContent>
    <mc:Choice Requires="p14">
      <p:transition spd="slow" p14:dur="15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pic>
        <p:nvPicPr>
          <p:cNvPr id="1530" name="Google Shape;1530;p48"/>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531" name="Google Shape;1531;p48"/>
          <p:cNvPicPr preferRelativeResize="0"/>
          <p:nvPr/>
        </p:nvPicPr>
        <p:blipFill rotWithShape="1">
          <a:blip r:embed="rId4">
            <a:alphaModFix/>
          </a:blip>
          <a:srcRect b="8336" l="18647" r="8852" t="7960"/>
          <a:stretch/>
        </p:blipFill>
        <p:spPr>
          <a:xfrm rot="-1406513">
            <a:off x="482860" y="3399337"/>
            <a:ext cx="1175233" cy="763227"/>
          </a:xfrm>
          <a:prstGeom prst="rect">
            <a:avLst/>
          </a:prstGeom>
          <a:noFill/>
          <a:ln>
            <a:noFill/>
          </a:ln>
        </p:spPr>
      </p:pic>
      <p:grpSp>
        <p:nvGrpSpPr>
          <p:cNvPr id="1532" name="Google Shape;1532;p48"/>
          <p:cNvGrpSpPr/>
          <p:nvPr/>
        </p:nvGrpSpPr>
        <p:grpSpPr>
          <a:xfrm>
            <a:off x="279358" y="225000"/>
            <a:ext cx="3800100" cy="2456400"/>
            <a:chOff x="1054175" y="1473875"/>
            <a:chExt cx="3800100" cy="2456400"/>
          </a:xfrm>
        </p:grpSpPr>
        <p:sp>
          <p:nvSpPr>
            <p:cNvPr id="1533" name="Google Shape;1533;p48"/>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8"/>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8"/>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 name="Google Shape;1537;p48"/>
          <p:cNvSpPr txBox="1"/>
          <p:nvPr>
            <p:ph idx="1" type="subTitle"/>
          </p:nvPr>
        </p:nvSpPr>
        <p:spPr>
          <a:xfrm>
            <a:off x="4164350" y="225000"/>
            <a:ext cx="4887300" cy="4799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700" u="sng"/>
              <a:t>Settings:</a:t>
            </a:r>
            <a:endParaRPr b="1" sz="1700" u="sng"/>
          </a:p>
          <a:p>
            <a:pPr indent="0" lvl="0" marL="0" rtl="0" algn="just">
              <a:spcBef>
                <a:spcPts val="0"/>
              </a:spcBef>
              <a:spcAft>
                <a:spcPts val="0"/>
              </a:spcAft>
              <a:buNone/>
            </a:pPr>
            <a:r>
              <a:rPr b="1" lang="en" sz="1700"/>
              <a:t>I</a:t>
            </a:r>
            <a:r>
              <a:rPr b="1" lang="en" sz="1700"/>
              <a:t>nput data: </a:t>
            </a:r>
            <a:r>
              <a:rPr lang="en" sz="1700"/>
              <a:t>Consist of label dependent signals and label independent noises</a:t>
            </a:r>
            <a:endParaRPr sz="1700"/>
          </a:p>
          <a:p>
            <a:pPr indent="0" lvl="0" marL="0" rtl="0" algn="just">
              <a:spcBef>
                <a:spcPts val="0"/>
              </a:spcBef>
              <a:spcAft>
                <a:spcPts val="0"/>
              </a:spcAft>
              <a:buNone/>
            </a:pPr>
            <a:r>
              <a:rPr lang="en" sz="1700"/>
              <a:t> </a:t>
            </a:r>
            <a:endParaRPr sz="1700"/>
          </a:p>
          <a:p>
            <a:pPr indent="0" lvl="0" marL="0" rtl="0" algn="just">
              <a:spcBef>
                <a:spcPts val="0"/>
              </a:spcBef>
              <a:spcAft>
                <a:spcPts val="0"/>
              </a:spcAft>
              <a:buNone/>
            </a:pPr>
            <a:r>
              <a:rPr b="1" lang="en" sz="1700"/>
              <a:t>Signal-noise decomposition</a:t>
            </a:r>
            <a:r>
              <a:rPr lang="en" sz="1700"/>
              <a:t> of the CNN filters to precisely characterize the signal learning and noise memorization processes during neural network training. </a:t>
            </a:r>
            <a:endParaRPr sz="1700"/>
          </a:p>
          <a:p>
            <a:pPr indent="0" lvl="0" marL="0" rtl="0" algn="just">
              <a:spcBef>
                <a:spcPts val="0"/>
              </a:spcBef>
              <a:spcAft>
                <a:spcPts val="0"/>
              </a:spcAft>
              <a:buNone/>
            </a:pPr>
            <a:r>
              <a:t/>
            </a:r>
            <a:endParaRPr sz="1700"/>
          </a:p>
          <a:p>
            <a:pPr indent="-336550" lvl="0" marL="457200" rtl="0" algn="l">
              <a:spcBef>
                <a:spcPts val="0"/>
              </a:spcBef>
              <a:spcAft>
                <a:spcPts val="0"/>
              </a:spcAft>
              <a:buSzPts val="1700"/>
              <a:buChar char="●"/>
            </a:pPr>
            <a:r>
              <a:rPr lang="en" sz="1700"/>
              <a:t>They </a:t>
            </a:r>
            <a:r>
              <a:rPr lang="en" sz="1700"/>
              <a:t>converted the neural network learning into a discrete dynamical system of the coefficients from the decomposition,</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 sz="1700"/>
              <a:t> Perform a two-stage analysis that decouples the complicated relation among the coefficients</a:t>
            </a:r>
            <a:endParaRPr sz="1700"/>
          </a:p>
        </p:txBody>
      </p:sp>
      <p:grpSp>
        <p:nvGrpSpPr>
          <p:cNvPr id="1538" name="Google Shape;1538;p48"/>
          <p:cNvGrpSpPr/>
          <p:nvPr/>
        </p:nvGrpSpPr>
        <p:grpSpPr>
          <a:xfrm>
            <a:off x="2021525" y="4292800"/>
            <a:ext cx="76825" cy="76800"/>
            <a:chOff x="3104875" y="1099400"/>
            <a:chExt cx="76825" cy="76800"/>
          </a:xfrm>
        </p:grpSpPr>
        <p:sp>
          <p:nvSpPr>
            <p:cNvPr id="1539" name="Google Shape;1539;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48"/>
          <p:cNvGrpSpPr/>
          <p:nvPr/>
        </p:nvGrpSpPr>
        <p:grpSpPr>
          <a:xfrm>
            <a:off x="5217975" y="1028400"/>
            <a:ext cx="76825" cy="76800"/>
            <a:chOff x="3104875" y="1099400"/>
            <a:chExt cx="76825" cy="76800"/>
          </a:xfrm>
        </p:grpSpPr>
        <p:sp>
          <p:nvSpPr>
            <p:cNvPr id="1542" name="Google Shape;1542;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 name="Google Shape;1544;p48"/>
          <p:cNvGrpSpPr/>
          <p:nvPr/>
        </p:nvGrpSpPr>
        <p:grpSpPr>
          <a:xfrm>
            <a:off x="8058650" y="4046475"/>
            <a:ext cx="76825" cy="76800"/>
            <a:chOff x="3104875" y="1099400"/>
            <a:chExt cx="76825" cy="76800"/>
          </a:xfrm>
        </p:grpSpPr>
        <p:sp>
          <p:nvSpPr>
            <p:cNvPr id="1545" name="Google Shape;1545;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47" name="Google Shape;1547;p48"/>
          <p:cNvPicPr preferRelativeResize="0"/>
          <p:nvPr/>
        </p:nvPicPr>
        <p:blipFill rotWithShape="1">
          <a:blip r:embed="rId5">
            <a:alphaModFix/>
          </a:blip>
          <a:srcRect b="0" l="15236" r="10474" t="0"/>
          <a:stretch/>
        </p:blipFill>
        <p:spPr>
          <a:xfrm rot="-8866461">
            <a:off x="527862" y="3500543"/>
            <a:ext cx="1535572" cy="1375613"/>
          </a:xfrm>
          <a:prstGeom prst="rect">
            <a:avLst/>
          </a:prstGeom>
          <a:noFill/>
          <a:ln>
            <a:noFill/>
          </a:ln>
        </p:spPr>
      </p:pic>
      <p:pic>
        <p:nvPicPr>
          <p:cNvPr id="1548" name="Google Shape;1548;p48"/>
          <p:cNvPicPr preferRelativeResize="0"/>
          <p:nvPr/>
        </p:nvPicPr>
        <p:blipFill rotWithShape="1">
          <a:blip r:embed="rId6">
            <a:alphaModFix/>
          </a:blip>
          <a:srcRect b="0" l="2723" r="2723" t="0"/>
          <a:stretch/>
        </p:blipFill>
        <p:spPr>
          <a:xfrm>
            <a:off x="557608" y="437299"/>
            <a:ext cx="3243600" cy="1929600"/>
          </a:xfrm>
          <a:prstGeom prst="round2SameRect">
            <a:avLst>
              <a:gd fmla="val 9764" name="adj1"/>
              <a:gd fmla="val 0" name="adj2"/>
            </a:avLst>
          </a:prstGeom>
          <a:noFill/>
          <a:ln cap="flat" cmpd="sng" w="19050">
            <a:solidFill>
              <a:schemeClr val="dk1"/>
            </a:solidFill>
            <a:prstDash val="solid"/>
            <a:round/>
            <a:headEnd len="sm" w="sm" type="none"/>
            <a:tailEnd len="sm" w="sm" type="none"/>
          </a:ln>
        </p:spPr>
      </p:pic>
      <p:pic>
        <p:nvPicPr>
          <p:cNvPr id="1549" name="Google Shape;1549;p48"/>
          <p:cNvPicPr preferRelativeResize="0"/>
          <p:nvPr/>
        </p:nvPicPr>
        <p:blipFill rotWithShape="1">
          <a:blip r:embed="rId7">
            <a:alphaModFix/>
          </a:blip>
          <a:srcRect b="0" l="22009" r="18455" t="0"/>
          <a:stretch/>
        </p:blipFill>
        <p:spPr>
          <a:xfrm rot="-8788535">
            <a:off x="542576" y="3897887"/>
            <a:ext cx="917219" cy="866621"/>
          </a:xfrm>
          <a:prstGeom prst="rect">
            <a:avLst/>
          </a:prstGeom>
          <a:noFill/>
          <a:ln>
            <a:noFill/>
          </a:ln>
        </p:spPr>
      </p:pic>
      <p:sp>
        <p:nvSpPr>
          <p:cNvPr id="1550" name="Google Shape;1550;p48"/>
          <p:cNvSpPr txBox="1"/>
          <p:nvPr/>
        </p:nvSpPr>
        <p:spPr>
          <a:xfrm>
            <a:off x="743550" y="1554625"/>
            <a:ext cx="21423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4" name="Shape 1554"/>
        <p:cNvGrpSpPr/>
        <p:nvPr/>
      </p:nvGrpSpPr>
      <p:grpSpPr>
        <a:xfrm>
          <a:off x="0" y="0"/>
          <a:ext cx="0" cy="0"/>
          <a:chOff x="0" y="0"/>
          <a:chExt cx="0" cy="0"/>
        </a:xfrm>
      </p:grpSpPr>
      <p:sp>
        <p:nvSpPr>
          <p:cNvPr id="1555" name="Google Shape;1555;p49"/>
          <p:cNvSpPr txBox="1"/>
          <p:nvPr>
            <p:ph type="title"/>
          </p:nvPr>
        </p:nvSpPr>
        <p:spPr>
          <a:xfrm>
            <a:off x="423875" y="346250"/>
            <a:ext cx="7962300" cy="89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Montserrat"/>
                <a:ea typeface="Montserrat"/>
                <a:cs typeface="Montserrat"/>
                <a:sym typeface="Montserrat"/>
              </a:rPr>
              <a:t>Introduced new proof technique namely signal-noise decomposition, which decomposes the convolutional filters into a linear combination of initial filters, the signal vectors and the noise vectors. </a:t>
            </a:r>
            <a:endParaRPr sz="1700">
              <a:latin typeface="Montserrat"/>
              <a:ea typeface="Montserrat"/>
              <a:cs typeface="Montserrat"/>
              <a:sym typeface="Montserrat"/>
            </a:endParaRPr>
          </a:p>
          <a:p>
            <a:pPr indent="0" lvl="0" marL="0" rtl="0" algn="l">
              <a:spcBef>
                <a:spcPts val="0"/>
              </a:spcBef>
              <a:spcAft>
                <a:spcPts val="0"/>
              </a:spcAft>
              <a:buNone/>
            </a:pPr>
            <a:r>
              <a:t/>
            </a:r>
            <a:endParaRPr sz="1500">
              <a:latin typeface="Montserrat"/>
              <a:ea typeface="Montserrat"/>
              <a:cs typeface="Montserrat"/>
              <a:sym typeface="Montserrat"/>
            </a:endParaRPr>
          </a:p>
          <a:p>
            <a:pPr indent="0" lvl="0" marL="0" rtl="0" algn="l">
              <a:spcBef>
                <a:spcPts val="0"/>
              </a:spcBef>
              <a:spcAft>
                <a:spcPts val="0"/>
              </a:spcAft>
              <a:buNone/>
            </a:pPr>
            <a:r>
              <a:t/>
            </a:r>
            <a:endParaRPr sz="1500">
              <a:latin typeface="Montserrat"/>
              <a:ea typeface="Montserrat"/>
              <a:cs typeface="Montserrat"/>
              <a:sym typeface="Montserrat"/>
            </a:endParaRPr>
          </a:p>
          <a:p>
            <a:pPr indent="0" lvl="0" marL="0" rtl="0" algn="ctr">
              <a:spcBef>
                <a:spcPts val="0"/>
              </a:spcBef>
              <a:spcAft>
                <a:spcPts val="0"/>
              </a:spcAft>
              <a:buNone/>
            </a:pPr>
            <a:r>
              <a:t/>
            </a:r>
            <a:endParaRPr sz="3300"/>
          </a:p>
        </p:txBody>
      </p:sp>
      <p:pic>
        <p:nvPicPr>
          <p:cNvPr id="1556" name="Google Shape;1556;p49"/>
          <p:cNvPicPr preferRelativeResize="0"/>
          <p:nvPr/>
        </p:nvPicPr>
        <p:blipFill>
          <a:blip r:embed="rId3">
            <a:alphaModFix/>
          </a:blip>
          <a:stretch>
            <a:fillRect/>
          </a:stretch>
        </p:blipFill>
        <p:spPr>
          <a:xfrm>
            <a:off x="423863" y="1381050"/>
            <a:ext cx="8296275" cy="3629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0" name="Shape 1560"/>
        <p:cNvGrpSpPr/>
        <p:nvPr/>
      </p:nvGrpSpPr>
      <p:grpSpPr>
        <a:xfrm>
          <a:off x="0" y="0"/>
          <a:ext cx="0" cy="0"/>
          <a:chOff x="0" y="0"/>
          <a:chExt cx="0" cy="0"/>
        </a:xfrm>
      </p:grpSpPr>
      <p:sp>
        <p:nvSpPr>
          <p:cNvPr id="1561" name="Google Shape;1561;p50"/>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 </a:t>
            </a:r>
            <a:r>
              <a:rPr lang="en"/>
              <a:t>PREDICTED RESULTS</a:t>
            </a:r>
            <a:endParaRPr/>
          </a:p>
        </p:txBody>
      </p:sp>
      <p:sp>
        <p:nvSpPr>
          <p:cNvPr id="1562" name="Google Shape;1562;p50"/>
          <p:cNvSpPr txBox="1"/>
          <p:nvPr/>
        </p:nvSpPr>
        <p:spPr>
          <a:xfrm>
            <a:off x="4273215" y="4146800"/>
            <a:ext cx="38895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1000">
              <a:solidFill>
                <a:schemeClr val="dk1"/>
              </a:solidFill>
              <a:latin typeface="Montserrat"/>
              <a:ea typeface="Montserrat"/>
              <a:cs typeface="Montserrat"/>
              <a:sym typeface="Montserrat"/>
            </a:endParaRPr>
          </a:p>
        </p:txBody>
      </p:sp>
      <p:grpSp>
        <p:nvGrpSpPr>
          <p:cNvPr id="1563" name="Google Shape;1563;p50"/>
          <p:cNvGrpSpPr/>
          <p:nvPr/>
        </p:nvGrpSpPr>
        <p:grpSpPr>
          <a:xfrm>
            <a:off x="7560775" y="787450"/>
            <a:ext cx="76825" cy="76800"/>
            <a:chOff x="3104875" y="1099400"/>
            <a:chExt cx="76825" cy="76800"/>
          </a:xfrm>
        </p:grpSpPr>
        <p:sp>
          <p:nvSpPr>
            <p:cNvPr id="1564" name="Google Shape;1564;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50"/>
          <p:cNvGrpSpPr/>
          <p:nvPr/>
        </p:nvGrpSpPr>
        <p:grpSpPr>
          <a:xfrm>
            <a:off x="713225" y="1728988"/>
            <a:ext cx="76825" cy="76800"/>
            <a:chOff x="3104875" y="1099400"/>
            <a:chExt cx="76825" cy="76800"/>
          </a:xfrm>
        </p:grpSpPr>
        <p:sp>
          <p:nvSpPr>
            <p:cNvPr id="1567" name="Google Shape;1567;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9" name="Google Shape;1569;p50"/>
          <p:cNvSpPr txBox="1"/>
          <p:nvPr>
            <p:ph idx="4294967295" type="subTitle"/>
          </p:nvPr>
        </p:nvSpPr>
        <p:spPr>
          <a:xfrm>
            <a:off x="148925" y="2210900"/>
            <a:ext cx="4124100" cy="231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Illustration of the phase transition between benign and harmful overfitting. The blue region represents the setting under which the overfitted CNN trained by gradient descent is guaranteed to have small population loss, and the yellow region represents the setting under which the population loss is guaranteed to be of constant order. The slim gray band region is the setting where the population loss is not well characterized. </a:t>
            </a:r>
            <a:endParaRPr/>
          </a:p>
        </p:txBody>
      </p:sp>
      <p:sp>
        <p:nvSpPr>
          <p:cNvPr id="1570" name="Google Shape;1570;p50"/>
          <p:cNvSpPr/>
          <p:nvPr/>
        </p:nvSpPr>
        <p:spPr>
          <a:xfrm rot="5400000">
            <a:off x="1986875" y="1465879"/>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 name="Google Shape;1571;p50"/>
          <p:cNvGrpSpPr/>
          <p:nvPr/>
        </p:nvGrpSpPr>
        <p:grpSpPr>
          <a:xfrm>
            <a:off x="2121254" y="1605537"/>
            <a:ext cx="347143" cy="254684"/>
            <a:chOff x="5331913" y="3413947"/>
            <a:chExt cx="347143" cy="254684"/>
          </a:xfrm>
        </p:grpSpPr>
        <p:sp>
          <p:nvSpPr>
            <p:cNvPr id="1572" name="Google Shape;1572;p5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50"/>
          <p:cNvGrpSpPr/>
          <p:nvPr/>
        </p:nvGrpSpPr>
        <p:grpSpPr>
          <a:xfrm>
            <a:off x="3773313" y="3963263"/>
            <a:ext cx="76825" cy="76800"/>
            <a:chOff x="3104875" y="1099400"/>
            <a:chExt cx="76825" cy="76800"/>
          </a:xfrm>
        </p:grpSpPr>
        <p:sp>
          <p:nvSpPr>
            <p:cNvPr id="1579" name="Google Shape;1579;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81" name="Google Shape;1581;p50"/>
          <p:cNvPicPr preferRelativeResize="0"/>
          <p:nvPr/>
        </p:nvPicPr>
        <p:blipFill rotWithShape="1">
          <a:blip r:embed="rId3">
            <a:alphaModFix/>
          </a:blip>
          <a:srcRect b="8336" l="18647" r="8852" t="7960"/>
          <a:stretch/>
        </p:blipFill>
        <p:spPr>
          <a:xfrm rot="-1406513">
            <a:off x="252235" y="1314475"/>
            <a:ext cx="1175233" cy="763227"/>
          </a:xfrm>
          <a:prstGeom prst="rect">
            <a:avLst/>
          </a:prstGeom>
          <a:noFill/>
          <a:ln>
            <a:noFill/>
          </a:ln>
        </p:spPr>
      </p:pic>
      <p:pic>
        <p:nvPicPr>
          <p:cNvPr id="1582" name="Google Shape;1582;p50"/>
          <p:cNvPicPr preferRelativeResize="0"/>
          <p:nvPr/>
        </p:nvPicPr>
        <p:blipFill rotWithShape="1">
          <a:blip r:embed="rId4">
            <a:alphaModFix/>
          </a:blip>
          <a:srcRect b="0" l="22009" r="18455" t="0"/>
          <a:stretch/>
        </p:blipFill>
        <p:spPr>
          <a:xfrm rot="1913055">
            <a:off x="7914175" y="422487"/>
            <a:ext cx="652201" cy="616226"/>
          </a:xfrm>
          <a:prstGeom prst="rect">
            <a:avLst/>
          </a:prstGeom>
          <a:noFill/>
          <a:ln>
            <a:noFill/>
          </a:ln>
        </p:spPr>
      </p:pic>
      <p:pic>
        <p:nvPicPr>
          <p:cNvPr id="1583" name="Google Shape;1583;p50"/>
          <p:cNvPicPr preferRelativeResize="0"/>
          <p:nvPr/>
        </p:nvPicPr>
        <p:blipFill>
          <a:blip r:embed="rId5">
            <a:alphaModFix/>
          </a:blip>
          <a:stretch>
            <a:fillRect/>
          </a:stretch>
        </p:blipFill>
        <p:spPr>
          <a:xfrm>
            <a:off x="4446600" y="1164475"/>
            <a:ext cx="4163250" cy="3791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3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252" name="Google Shape;1252;p3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we learn about the paper</a:t>
            </a:r>
            <a:endParaRPr/>
          </a:p>
        </p:txBody>
      </p:sp>
      <p:sp>
        <p:nvSpPr>
          <p:cNvPr id="1253" name="Google Shape;1253;p33"/>
          <p:cNvSpPr txBox="1"/>
          <p:nvPr>
            <p:ph idx="2" type="title"/>
          </p:nvPr>
        </p:nvSpPr>
        <p:spPr>
          <a:xfrm>
            <a:off x="890575" y="152095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54" name="Google Shape;1254;p3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255" name="Google Shape;1255;p3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we learn about some fundamental ideas behind the paper</a:t>
            </a:r>
            <a:endParaRPr/>
          </a:p>
        </p:txBody>
      </p:sp>
      <p:sp>
        <p:nvSpPr>
          <p:cNvPr id="1256" name="Google Shape;1256;p33"/>
          <p:cNvSpPr txBox="1"/>
          <p:nvPr>
            <p:ph idx="5" type="title"/>
          </p:nvPr>
        </p:nvSpPr>
        <p:spPr>
          <a:xfrm>
            <a:off x="890575" y="215403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57" name="Google Shape;1257;p3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Fundamentals</a:t>
            </a:r>
            <a:endParaRPr/>
          </a:p>
        </p:txBody>
      </p:sp>
      <p:sp>
        <p:nvSpPr>
          <p:cNvPr id="1258" name="Google Shape;1258;p3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the Working Mechanism is </a:t>
            </a:r>
            <a:r>
              <a:rPr lang="en"/>
              <a:t>depicted</a:t>
            </a:r>
            <a:endParaRPr/>
          </a:p>
        </p:txBody>
      </p:sp>
      <p:sp>
        <p:nvSpPr>
          <p:cNvPr id="1259" name="Google Shape;1259;p33"/>
          <p:cNvSpPr txBox="1"/>
          <p:nvPr>
            <p:ph idx="8" type="title"/>
          </p:nvPr>
        </p:nvSpPr>
        <p:spPr>
          <a:xfrm>
            <a:off x="890575" y="278712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260" name="Google Shape;1260;p3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Working Mechanism</a:t>
            </a:r>
            <a:endParaRPr/>
          </a:p>
        </p:txBody>
      </p:sp>
      <p:sp>
        <p:nvSpPr>
          <p:cNvPr id="1261" name="Google Shape;1261;p3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results are given</a:t>
            </a:r>
            <a:endParaRPr/>
          </a:p>
        </p:txBody>
      </p:sp>
      <p:sp>
        <p:nvSpPr>
          <p:cNvPr id="1262" name="Google Shape;1262;p33"/>
          <p:cNvSpPr txBox="1"/>
          <p:nvPr>
            <p:ph idx="14" type="title"/>
          </p:nvPr>
        </p:nvSpPr>
        <p:spPr>
          <a:xfrm>
            <a:off x="890575" y="342020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63" name="Google Shape;1263;p3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264" name="Google Shape;1264;p3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challenges faced and future directions plausible are given</a:t>
            </a:r>
            <a:endParaRPr/>
          </a:p>
        </p:txBody>
      </p:sp>
      <p:sp>
        <p:nvSpPr>
          <p:cNvPr id="1265" name="Google Shape;1265;p33"/>
          <p:cNvSpPr txBox="1"/>
          <p:nvPr>
            <p:ph idx="17" type="title"/>
          </p:nvPr>
        </p:nvSpPr>
        <p:spPr>
          <a:xfrm>
            <a:off x="890575" y="405329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266" name="Google Shape;1266;p3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Challenges, Future Direction</a:t>
            </a:r>
            <a:endParaRPr/>
          </a:p>
        </p:txBody>
      </p:sp>
      <p:grpSp>
        <p:nvGrpSpPr>
          <p:cNvPr id="1267" name="Google Shape;1267;p33"/>
          <p:cNvGrpSpPr/>
          <p:nvPr/>
        </p:nvGrpSpPr>
        <p:grpSpPr>
          <a:xfrm>
            <a:off x="7429225" y="1024425"/>
            <a:ext cx="76825" cy="76800"/>
            <a:chOff x="3104875" y="1099400"/>
            <a:chExt cx="76825" cy="76800"/>
          </a:xfrm>
        </p:grpSpPr>
        <p:sp>
          <p:nvSpPr>
            <p:cNvPr id="1268" name="Google Shape;1268;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33"/>
          <p:cNvGrpSpPr/>
          <p:nvPr/>
        </p:nvGrpSpPr>
        <p:grpSpPr>
          <a:xfrm>
            <a:off x="1469800" y="605875"/>
            <a:ext cx="76825" cy="76800"/>
            <a:chOff x="3104875" y="1099400"/>
            <a:chExt cx="76825" cy="76800"/>
          </a:xfrm>
        </p:grpSpPr>
        <p:sp>
          <p:nvSpPr>
            <p:cNvPr id="1271" name="Google Shape;1271;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73" name="Google Shape;1273;p33"/>
          <p:cNvPicPr preferRelativeResize="0"/>
          <p:nvPr/>
        </p:nvPicPr>
        <p:blipFill rotWithShape="1">
          <a:blip r:embed="rId3">
            <a:alphaModFix/>
          </a:blip>
          <a:srcRect b="8336" l="18647" r="8852" t="7960"/>
          <a:stretch/>
        </p:blipFill>
        <p:spPr>
          <a:xfrm rot="-9296825">
            <a:off x="7261373" y="109212"/>
            <a:ext cx="1647828" cy="1070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7" name="Shape 1587"/>
        <p:cNvGrpSpPr/>
        <p:nvPr/>
      </p:nvGrpSpPr>
      <p:grpSpPr>
        <a:xfrm>
          <a:off x="0" y="0"/>
          <a:ext cx="0" cy="0"/>
          <a:chOff x="0" y="0"/>
          <a:chExt cx="0" cy="0"/>
        </a:xfrm>
      </p:grpSpPr>
      <p:pic>
        <p:nvPicPr>
          <p:cNvPr id="1588" name="Google Shape;1588;p51"/>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589" name="Google Shape;1589;p51"/>
          <p:cNvPicPr preferRelativeResize="0"/>
          <p:nvPr/>
        </p:nvPicPr>
        <p:blipFill rotWithShape="1">
          <a:blip r:embed="rId4">
            <a:alphaModFix/>
          </a:blip>
          <a:srcRect b="8336" l="18647" r="8852" t="7960"/>
          <a:stretch/>
        </p:blipFill>
        <p:spPr>
          <a:xfrm rot="-1406513">
            <a:off x="482860" y="3399337"/>
            <a:ext cx="1175233" cy="763227"/>
          </a:xfrm>
          <a:prstGeom prst="rect">
            <a:avLst/>
          </a:prstGeom>
          <a:noFill/>
          <a:ln>
            <a:noFill/>
          </a:ln>
        </p:spPr>
      </p:pic>
      <p:grpSp>
        <p:nvGrpSpPr>
          <p:cNvPr id="1590" name="Google Shape;1590;p51"/>
          <p:cNvGrpSpPr/>
          <p:nvPr/>
        </p:nvGrpSpPr>
        <p:grpSpPr>
          <a:xfrm>
            <a:off x="279358" y="225000"/>
            <a:ext cx="3800100" cy="2456400"/>
            <a:chOff x="1054175" y="1473875"/>
            <a:chExt cx="3800100" cy="2456400"/>
          </a:xfrm>
        </p:grpSpPr>
        <p:sp>
          <p:nvSpPr>
            <p:cNvPr id="1591" name="Google Shape;1591;p51"/>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1"/>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1"/>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1"/>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 name="Google Shape;1595;p51"/>
          <p:cNvSpPr txBox="1"/>
          <p:nvPr>
            <p:ph idx="1" type="subTitle"/>
          </p:nvPr>
        </p:nvSpPr>
        <p:spPr>
          <a:xfrm>
            <a:off x="4164350" y="916250"/>
            <a:ext cx="4230600" cy="4108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Their </a:t>
            </a:r>
            <a:r>
              <a:rPr lang="en"/>
              <a:t>result not only demonstrates that benign overfitting can occur in learning two-layer neural networks, but also gives precise conditions under which the overfitted CNN trained by gradient descent can achieve small population loss.</a:t>
            </a:r>
            <a:endParaRPr/>
          </a:p>
        </p:txBody>
      </p:sp>
      <p:grpSp>
        <p:nvGrpSpPr>
          <p:cNvPr id="1596" name="Google Shape;1596;p51"/>
          <p:cNvGrpSpPr/>
          <p:nvPr/>
        </p:nvGrpSpPr>
        <p:grpSpPr>
          <a:xfrm>
            <a:off x="2021525" y="4292800"/>
            <a:ext cx="76825" cy="76800"/>
            <a:chOff x="3104875" y="1099400"/>
            <a:chExt cx="76825" cy="76800"/>
          </a:xfrm>
        </p:grpSpPr>
        <p:sp>
          <p:nvSpPr>
            <p:cNvPr id="1597" name="Google Shape;1597;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51"/>
          <p:cNvGrpSpPr/>
          <p:nvPr/>
        </p:nvGrpSpPr>
        <p:grpSpPr>
          <a:xfrm>
            <a:off x="5217975" y="1028400"/>
            <a:ext cx="76825" cy="76800"/>
            <a:chOff x="3104875" y="1099400"/>
            <a:chExt cx="76825" cy="76800"/>
          </a:xfrm>
        </p:grpSpPr>
        <p:sp>
          <p:nvSpPr>
            <p:cNvPr id="1600" name="Google Shape;1600;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51"/>
          <p:cNvGrpSpPr/>
          <p:nvPr/>
        </p:nvGrpSpPr>
        <p:grpSpPr>
          <a:xfrm>
            <a:off x="8058650" y="4046475"/>
            <a:ext cx="76825" cy="76800"/>
            <a:chOff x="3104875" y="1099400"/>
            <a:chExt cx="76825" cy="76800"/>
          </a:xfrm>
        </p:grpSpPr>
        <p:sp>
          <p:nvSpPr>
            <p:cNvPr id="1603" name="Google Shape;1603;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05" name="Google Shape;1605;p51"/>
          <p:cNvPicPr preferRelativeResize="0"/>
          <p:nvPr/>
        </p:nvPicPr>
        <p:blipFill rotWithShape="1">
          <a:blip r:embed="rId5">
            <a:alphaModFix/>
          </a:blip>
          <a:srcRect b="0" l="15236" r="10474" t="0"/>
          <a:stretch/>
        </p:blipFill>
        <p:spPr>
          <a:xfrm rot="-8866461">
            <a:off x="527862" y="3500543"/>
            <a:ext cx="1535572" cy="1375613"/>
          </a:xfrm>
          <a:prstGeom prst="rect">
            <a:avLst/>
          </a:prstGeom>
          <a:noFill/>
          <a:ln>
            <a:noFill/>
          </a:ln>
        </p:spPr>
      </p:pic>
      <p:pic>
        <p:nvPicPr>
          <p:cNvPr id="1606" name="Google Shape;1606;p51"/>
          <p:cNvPicPr preferRelativeResize="0"/>
          <p:nvPr/>
        </p:nvPicPr>
        <p:blipFill rotWithShape="1">
          <a:blip r:embed="rId6">
            <a:alphaModFix/>
          </a:blip>
          <a:srcRect b="0" l="2723" r="2723" t="0"/>
          <a:stretch/>
        </p:blipFill>
        <p:spPr>
          <a:xfrm>
            <a:off x="557608" y="521274"/>
            <a:ext cx="3243600" cy="1929600"/>
          </a:xfrm>
          <a:prstGeom prst="round2SameRect">
            <a:avLst>
              <a:gd fmla="val 9764" name="adj1"/>
              <a:gd fmla="val 0" name="adj2"/>
            </a:avLst>
          </a:prstGeom>
          <a:noFill/>
          <a:ln cap="flat" cmpd="sng" w="19050">
            <a:solidFill>
              <a:schemeClr val="dk1"/>
            </a:solidFill>
            <a:prstDash val="solid"/>
            <a:round/>
            <a:headEnd len="sm" w="sm" type="none"/>
            <a:tailEnd len="sm" w="sm" type="none"/>
          </a:ln>
        </p:spPr>
      </p:pic>
      <p:pic>
        <p:nvPicPr>
          <p:cNvPr id="1607" name="Google Shape;1607;p51"/>
          <p:cNvPicPr preferRelativeResize="0"/>
          <p:nvPr/>
        </p:nvPicPr>
        <p:blipFill rotWithShape="1">
          <a:blip r:embed="rId7">
            <a:alphaModFix/>
          </a:blip>
          <a:srcRect b="0" l="22009" r="18455" t="0"/>
          <a:stretch/>
        </p:blipFill>
        <p:spPr>
          <a:xfrm rot="-8788535">
            <a:off x="542576" y="3897887"/>
            <a:ext cx="917219" cy="866621"/>
          </a:xfrm>
          <a:prstGeom prst="rect">
            <a:avLst/>
          </a:prstGeom>
          <a:noFill/>
          <a:ln>
            <a:noFill/>
          </a:ln>
        </p:spPr>
      </p:pic>
      <p:pic>
        <p:nvPicPr>
          <p:cNvPr id="1608" name="Google Shape;1608;p51"/>
          <p:cNvPicPr preferRelativeResize="0"/>
          <p:nvPr/>
        </p:nvPicPr>
        <p:blipFill>
          <a:blip r:embed="rId8">
            <a:alphaModFix/>
          </a:blip>
          <a:stretch>
            <a:fillRect/>
          </a:stretch>
        </p:blipFill>
        <p:spPr>
          <a:xfrm>
            <a:off x="881425" y="2817750"/>
            <a:ext cx="7781925" cy="1228725"/>
          </a:xfrm>
          <a:prstGeom prst="rect">
            <a:avLst/>
          </a:prstGeom>
          <a:noFill/>
          <a:ln>
            <a:noFill/>
          </a:ln>
        </p:spPr>
      </p:pic>
      <p:sp>
        <p:nvSpPr>
          <p:cNvPr id="1609" name="Google Shape;1609;p51"/>
          <p:cNvSpPr txBox="1"/>
          <p:nvPr/>
        </p:nvSpPr>
        <p:spPr>
          <a:xfrm>
            <a:off x="743550" y="1651125"/>
            <a:ext cx="2229300" cy="424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3" name="Shape 1613"/>
        <p:cNvGrpSpPr/>
        <p:nvPr/>
      </p:nvGrpSpPr>
      <p:grpSpPr>
        <a:xfrm>
          <a:off x="0" y="0"/>
          <a:ext cx="0" cy="0"/>
          <a:chOff x="0" y="0"/>
          <a:chExt cx="0" cy="0"/>
        </a:xfrm>
      </p:grpSpPr>
      <p:sp>
        <p:nvSpPr>
          <p:cNvPr id="1614" name="Google Shape;1614;p52"/>
          <p:cNvSpPr txBox="1"/>
          <p:nvPr>
            <p:ph type="title"/>
          </p:nvPr>
        </p:nvSpPr>
        <p:spPr>
          <a:xfrm>
            <a:off x="720000" y="539500"/>
            <a:ext cx="7704000" cy="4026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Intuitively, the initial neural network weights are small enough so that the neural network at initialization has constant level cross-entropy loss derivatives on all the training data. </a:t>
            </a:r>
            <a:endParaRPr sz="1600">
              <a:latin typeface="Montserrat"/>
              <a:ea typeface="Montserrat"/>
              <a:cs typeface="Montserrat"/>
              <a:sym typeface="Montserrat"/>
            </a:endParaRPr>
          </a:p>
          <a:p>
            <a:pPr indent="0" lvl="0" marL="457200" rtl="0" algn="l">
              <a:spcBef>
                <a:spcPts val="0"/>
              </a:spcBef>
              <a:spcAft>
                <a:spcPts val="0"/>
              </a:spcAft>
              <a:buNone/>
            </a:pPr>
            <a:r>
              <a:t/>
            </a:r>
            <a:endParaRPr sz="1600">
              <a:latin typeface="Montserrat"/>
              <a:ea typeface="Montserrat"/>
              <a:cs typeface="Montserrat"/>
              <a:sym typeface="Montserrat"/>
            </a:endParaRPr>
          </a:p>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Based on the result in the first stage, they then proceed to the second stage of the training process where the loss derivatives are no longer at a constant level and show that the training loss can be optimized to be arbitrarily small and meanwhile, the scale differences shown in the first learning stage remain the same throughout the training process</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This enables them to analyze the non-convex optimization problem, and bound the population loss of the CNN trained by gradient descent. Proof technique is of independent interest and can potentially be applied to deep neural networks. </a:t>
            </a:r>
            <a:endParaRPr sz="3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8" name="Shape 1618"/>
        <p:cNvGrpSpPr/>
        <p:nvPr/>
      </p:nvGrpSpPr>
      <p:grpSpPr>
        <a:xfrm>
          <a:off x="0" y="0"/>
          <a:ext cx="0" cy="0"/>
          <a:chOff x="0" y="0"/>
          <a:chExt cx="0" cy="0"/>
        </a:xfrm>
      </p:grpSpPr>
      <p:pic>
        <p:nvPicPr>
          <p:cNvPr id="1619" name="Google Shape;1619;p53"/>
          <p:cNvPicPr preferRelativeResize="0"/>
          <p:nvPr/>
        </p:nvPicPr>
        <p:blipFill rotWithShape="1">
          <a:blip r:embed="rId3">
            <a:alphaModFix/>
          </a:blip>
          <a:srcRect b="5838" l="25537" r="23467" t="7152"/>
          <a:stretch/>
        </p:blipFill>
        <p:spPr>
          <a:xfrm>
            <a:off x="3501887" y="2687300"/>
            <a:ext cx="1920000" cy="1842726"/>
          </a:xfrm>
          <a:prstGeom prst="rect">
            <a:avLst/>
          </a:prstGeom>
          <a:noFill/>
          <a:ln>
            <a:noFill/>
          </a:ln>
        </p:spPr>
      </p:pic>
      <p:sp>
        <p:nvSpPr>
          <p:cNvPr id="1620" name="Google Shape;1620;p53"/>
          <p:cNvSpPr txBox="1"/>
          <p:nvPr>
            <p:ph type="title"/>
          </p:nvPr>
        </p:nvSpPr>
        <p:spPr>
          <a:xfrm>
            <a:off x="5489175" y="618748"/>
            <a:ext cx="3157500" cy="576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05. challenges</a:t>
            </a:r>
            <a:endParaRPr/>
          </a:p>
        </p:txBody>
      </p:sp>
      <p:sp>
        <p:nvSpPr>
          <p:cNvPr id="1621" name="Google Shape;1621;p53"/>
          <p:cNvSpPr txBox="1"/>
          <p:nvPr>
            <p:ph idx="1" type="subTitle"/>
          </p:nvPr>
        </p:nvSpPr>
        <p:spPr>
          <a:xfrm>
            <a:off x="3501875" y="1440050"/>
            <a:ext cx="5516400" cy="345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2000"/>
              <a:t>C</a:t>
            </a:r>
            <a:r>
              <a:rPr b="1" lang="en" sz="2000"/>
              <a:t>hallenge</a:t>
            </a:r>
            <a:r>
              <a:rPr b="1" lang="en" sz="2000"/>
              <a:t>:  </a:t>
            </a:r>
            <a:endParaRPr b="1" sz="2000"/>
          </a:p>
          <a:p>
            <a:pPr indent="0" lvl="0" marL="0" rtl="0" algn="just">
              <a:spcBef>
                <a:spcPts val="0"/>
              </a:spcBef>
              <a:spcAft>
                <a:spcPts val="0"/>
              </a:spcAft>
              <a:buNone/>
            </a:pPr>
            <a:r>
              <a:rPr lang="en" sz="1500"/>
              <a:t>N</a:t>
            </a:r>
            <a:r>
              <a:rPr lang="en" sz="1500"/>
              <a:t>onconvexity</a:t>
            </a:r>
            <a:r>
              <a:rPr lang="en"/>
              <a:t> of the training objective function LS(W). Nonconvexity has introduced new challenges in the study of benign overfitting particularly</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sz="2000"/>
              <a:t>Reason</a:t>
            </a:r>
            <a:r>
              <a:rPr lang="en" sz="2000"/>
              <a:t>: </a:t>
            </a:r>
            <a:endParaRPr sz="2000"/>
          </a:p>
          <a:p>
            <a:pPr indent="0" lvl="0" marL="0" rtl="0" algn="just">
              <a:spcBef>
                <a:spcPts val="0"/>
              </a:spcBef>
              <a:spcAft>
                <a:spcPts val="0"/>
              </a:spcAft>
              <a:buNone/>
            </a:pPr>
            <a:r>
              <a:rPr lang="en"/>
              <a:t>Their goal is to show the c</a:t>
            </a:r>
            <a:r>
              <a:rPr b="1" lang="en"/>
              <a:t>onvergence of the training loss and population loss</a:t>
            </a:r>
            <a:r>
              <a:rPr lang="en"/>
              <a:t> in the over-parameterized setting, which requires a precise algorithmic analysis of the learning problem</a:t>
            </a:r>
            <a:endParaRPr/>
          </a:p>
        </p:txBody>
      </p:sp>
      <p:grpSp>
        <p:nvGrpSpPr>
          <p:cNvPr id="1622" name="Google Shape;1622;p53"/>
          <p:cNvGrpSpPr/>
          <p:nvPr/>
        </p:nvGrpSpPr>
        <p:grpSpPr>
          <a:xfrm>
            <a:off x="399167" y="357454"/>
            <a:ext cx="2940969" cy="2727828"/>
            <a:chOff x="5132202" y="929275"/>
            <a:chExt cx="3246461" cy="2819752"/>
          </a:xfrm>
        </p:grpSpPr>
        <p:grpSp>
          <p:nvGrpSpPr>
            <p:cNvPr id="1623" name="Google Shape;1623;p53"/>
            <p:cNvGrpSpPr/>
            <p:nvPr/>
          </p:nvGrpSpPr>
          <p:grpSpPr>
            <a:xfrm>
              <a:off x="5132202" y="929275"/>
              <a:ext cx="3246461" cy="2819752"/>
              <a:chOff x="5132202" y="929275"/>
              <a:chExt cx="3246461" cy="2819752"/>
            </a:xfrm>
          </p:grpSpPr>
          <p:sp>
            <p:nvSpPr>
              <p:cNvPr id="1624" name="Google Shape;1624;p53"/>
              <p:cNvSpPr/>
              <p:nvPr/>
            </p:nvSpPr>
            <p:spPr>
              <a:xfrm>
                <a:off x="5132202" y="929275"/>
                <a:ext cx="3246461" cy="2819752"/>
              </a:xfrm>
              <a:custGeom>
                <a:rect b="b" l="l" r="r" t="t"/>
                <a:pathLst>
                  <a:path extrusionOk="0" h="146139" w="168254">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3"/>
              <p:cNvSpPr/>
              <p:nvPr/>
            </p:nvSpPr>
            <p:spPr>
              <a:xfrm>
                <a:off x="5302009" y="1059945"/>
                <a:ext cx="177649" cy="177649"/>
              </a:xfrm>
              <a:custGeom>
                <a:rect b="b" l="l" r="r" t="t"/>
                <a:pathLst>
                  <a:path extrusionOk="0" h="9207" w="9207">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3"/>
              <p:cNvSpPr/>
              <p:nvPr/>
            </p:nvSpPr>
            <p:spPr>
              <a:xfrm>
                <a:off x="5369582" y="1106294"/>
                <a:ext cx="39285" cy="39265"/>
              </a:xfrm>
              <a:custGeom>
                <a:rect b="b" l="l" r="r" t="t"/>
                <a:pathLst>
                  <a:path extrusionOk="0" h="2035" w="2036">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3"/>
              <p:cNvSpPr/>
              <p:nvPr/>
            </p:nvSpPr>
            <p:spPr>
              <a:xfrm>
                <a:off x="5356711" y="1148764"/>
                <a:ext cx="68246" cy="39921"/>
              </a:xfrm>
              <a:custGeom>
                <a:rect b="b" l="l" r="r" t="t"/>
                <a:pathLst>
                  <a:path extrusionOk="0" h="2069" w="3537">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3"/>
              <p:cNvSpPr/>
              <p:nvPr/>
            </p:nvSpPr>
            <p:spPr>
              <a:xfrm>
                <a:off x="5597442" y="1105638"/>
                <a:ext cx="724083" cy="86268"/>
              </a:xfrm>
              <a:custGeom>
                <a:rect b="b" l="l" r="r" t="t"/>
                <a:pathLst>
                  <a:path extrusionOk="0" h="4471" w="37527">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3"/>
              <p:cNvSpPr/>
              <p:nvPr/>
            </p:nvSpPr>
            <p:spPr>
              <a:xfrm>
                <a:off x="5347466" y="3275383"/>
                <a:ext cx="97845" cy="106219"/>
              </a:xfrm>
              <a:custGeom>
                <a:rect b="b" l="l" r="r" t="t"/>
                <a:pathLst>
                  <a:path extrusionOk="0" h="5505" w="5071">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3"/>
              <p:cNvSpPr/>
              <p:nvPr/>
            </p:nvSpPr>
            <p:spPr>
              <a:xfrm>
                <a:off x="5308856" y="3312083"/>
                <a:ext cx="34770" cy="69520"/>
              </a:xfrm>
              <a:custGeom>
                <a:rect b="b" l="l" r="r" t="t"/>
                <a:pathLst>
                  <a:path extrusionOk="0" h="3603" w="1802">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3"/>
              <p:cNvSpPr/>
              <p:nvPr/>
            </p:nvSpPr>
            <p:spPr>
              <a:xfrm>
                <a:off x="5536061" y="3312083"/>
                <a:ext cx="97845" cy="106219"/>
              </a:xfrm>
              <a:custGeom>
                <a:rect b="b" l="l" r="r" t="t"/>
                <a:pathLst>
                  <a:path extrusionOk="0" h="5505" w="5071">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3"/>
              <p:cNvSpPr/>
              <p:nvPr/>
            </p:nvSpPr>
            <p:spPr>
              <a:xfrm>
                <a:off x="5637111" y="3312083"/>
                <a:ext cx="35426" cy="69520"/>
              </a:xfrm>
              <a:custGeom>
                <a:rect b="b" l="l" r="r" t="t"/>
                <a:pathLst>
                  <a:path extrusionOk="0" h="3603" w="1836">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3"/>
              <p:cNvSpPr/>
              <p:nvPr/>
            </p:nvSpPr>
            <p:spPr>
              <a:xfrm>
                <a:off x="5768417" y="3306410"/>
                <a:ext cx="127443" cy="75193"/>
              </a:xfrm>
              <a:custGeom>
                <a:rect b="b" l="l" r="r" t="t"/>
                <a:pathLst>
                  <a:path extrusionOk="0" h="3897" w="6605">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3"/>
              <p:cNvSpPr/>
              <p:nvPr/>
            </p:nvSpPr>
            <p:spPr>
              <a:xfrm>
                <a:off x="6005926" y="3312083"/>
                <a:ext cx="105563" cy="8374"/>
              </a:xfrm>
              <a:custGeom>
                <a:rect b="b" l="l" r="r" t="t"/>
                <a:pathLst>
                  <a:path extrusionOk="0" h="434" w="5471">
                    <a:moveTo>
                      <a:pt x="0" y="0"/>
                    </a:moveTo>
                    <a:lnTo>
                      <a:pt x="0" y="434"/>
                    </a:lnTo>
                    <a:lnTo>
                      <a:pt x="5471" y="434"/>
                    </a:lnTo>
                    <a:lnTo>
                      <a:pt x="5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3"/>
              <p:cNvSpPr/>
              <p:nvPr/>
            </p:nvSpPr>
            <p:spPr>
              <a:xfrm>
                <a:off x="6005926" y="3324953"/>
                <a:ext cx="105563" cy="7737"/>
              </a:xfrm>
              <a:custGeom>
                <a:rect b="b" l="l" r="r" t="t"/>
                <a:pathLst>
                  <a:path extrusionOk="0" h="401" w="5471">
                    <a:moveTo>
                      <a:pt x="0" y="0"/>
                    </a:moveTo>
                    <a:lnTo>
                      <a:pt x="0" y="401"/>
                    </a:lnTo>
                    <a:lnTo>
                      <a:pt x="5471" y="401"/>
                    </a:lnTo>
                    <a:lnTo>
                      <a:pt x="5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3"/>
              <p:cNvSpPr/>
              <p:nvPr/>
            </p:nvSpPr>
            <p:spPr>
              <a:xfrm>
                <a:off x="6005926" y="3337187"/>
                <a:ext cx="32840" cy="8374"/>
              </a:xfrm>
              <a:custGeom>
                <a:rect b="b" l="l" r="r" t="t"/>
                <a:pathLst>
                  <a:path extrusionOk="0" h="434" w="1702">
                    <a:moveTo>
                      <a:pt x="0" y="0"/>
                    </a:moveTo>
                    <a:lnTo>
                      <a:pt x="0" y="434"/>
                    </a:lnTo>
                    <a:lnTo>
                      <a:pt x="1701" y="434"/>
                    </a:lnTo>
                    <a:lnTo>
                      <a:pt x="1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3"/>
              <p:cNvSpPr/>
              <p:nvPr/>
            </p:nvSpPr>
            <p:spPr>
              <a:xfrm>
                <a:off x="6005926" y="3349401"/>
                <a:ext cx="32840" cy="8393"/>
              </a:xfrm>
              <a:custGeom>
                <a:rect b="b" l="l" r="r" t="t"/>
                <a:pathLst>
                  <a:path extrusionOk="0" h="435" w="1702">
                    <a:moveTo>
                      <a:pt x="0" y="1"/>
                    </a:moveTo>
                    <a:lnTo>
                      <a:pt x="0" y="435"/>
                    </a:lnTo>
                    <a:lnTo>
                      <a:pt x="1701" y="435"/>
                    </a:lnTo>
                    <a:lnTo>
                      <a:pt x="17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3"/>
              <p:cNvSpPr/>
              <p:nvPr/>
            </p:nvSpPr>
            <p:spPr>
              <a:xfrm>
                <a:off x="6005926" y="3362291"/>
                <a:ext cx="32840" cy="7737"/>
              </a:xfrm>
              <a:custGeom>
                <a:rect b="b" l="l" r="r" t="t"/>
                <a:pathLst>
                  <a:path extrusionOk="0" h="401" w="1702">
                    <a:moveTo>
                      <a:pt x="0" y="0"/>
                    </a:moveTo>
                    <a:lnTo>
                      <a:pt x="0" y="400"/>
                    </a:lnTo>
                    <a:lnTo>
                      <a:pt x="1701" y="400"/>
                    </a:lnTo>
                    <a:lnTo>
                      <a:pt x="1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3"/>
              <p:cNvSpPr/>
              <p:nvPr/>
            </p:nvSpPr>
            <p:spPr>
              <a:xfrm>
                <a:off x="6005926" y="3374505"/>
                <a:ext cx="32840" cy="8393"/>
              </a:xfrm>
              <a:custGeom>
                <a:rect b="b" l="l" r="r" t="t"/>
                <a:pathLst>
                  <a:path extrusionOk="0" h="435" w="1702">
                    <a:moveTo>
                      <a:pt x="0" y="1"/>
                    </a:moveTo>
                    <a:lnTo>
                      <a:pt x="0" y="435"/>
                    </a:lnTo>
                    <a:lnTo>
                      <a:pt x="1701" y="435"/>
                    </a:lnTo>
                    <a:lnTo>
                      <a:pt x="17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3"/>
              <p:cNvSpPr/>
              <p:nvPr/>
            </p:nvSpPr>
            <p:spPr>
              <a:xfrm>
                <a:off x="6058043" y="3337187"/>
                <a:ext cx="44436" cy="44417"/>
              </a:xfrm>
              <a:custGeom>
                <a:rect b="b" l="l" r="r" t="t"/>
                <a:pathLst>
                  <a:path extrusionOk="0" h="2302" w="2303">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3"/>
              <p:cNvSpPr/>
              <p:nvPr/>
            </p:nvSpPr>
            <p:spPr>
              <a:xfrm>
                <a:off x="6244708" y="3339753"/>
                <a:ext cx="16111" cy="16111"/>
              </a:xfrm>
              <a:custGeom>
                <a:rect b="b" l="l" r="r" t="t"/>
                <a:pathLst>
                  <a:path extrusionOk="0" h="835" w="835">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3"/>
              <p:cNvSpPr/>
              <p:nvPr/>
            </p:nvSpPr>
            <p:spPr>
              <a:xfrm>
                <a:off x="6278186" y="3339753"/>
                <a:ext cx="16111" cy="16111"/>
              </a:xfrm>
              <a:custGeom>
                <a:rect b="b" l="l" r="r" t="t"/>
                <a:pathLst>
                  <a:path extrusionOk="0" h="835" w="835">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3"/>
              <p:cNvSpPr/>
              <p:nvPr/>
            </p:nvSpPr>
            <p:spPr>
              <a:xfrm>
                <a:off x="6311007" y="3339753"/>
                <a:ext cx="16111" cy="16111"/>
              </a:xfrm>
              <a:custGeom>
                <a:rect b="b" l="l" r="r" t="t"/>
                <a:pathLst>
                  <a:path extrusionOk="0" h="835" w="835">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3"/>
              <p:cNvSpPr/>
              <p:nvPr/>
            </p:nvSpPr>
            <p:spPr>
              <a:xfrm>
                <a:off x="5244615" y="3603661"/>
                <a:ext cx="3004463" cy="17385"/>
              </a:xfrm>
              <a:custGeom>
                <a:rect b="b" l="l" r="r" t="t"/>
                <a:pathLst>
                  <a:path extrusionOk="0" h="901" w="155712">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5" name="Google Shape;1645;p53"/>
            <p:cNvSpPr/>
            <p:nvPr/>
          </p:nvSpPr>
          <p:spPr>
            <a:xfrm>
              <a:off x="5250638" y="1371475"/>
              <a:ext cx="3004463" cy="1813113"/>
            </a:xfrm>
            <a:custGeom>
              <a:rect b="b" l="l" r="r" t="t"/>
              <a:pathLst>
                <a:path extrusionOk="0" h="93968" w="155712">
                  <a:moveTo>
                    <a:pt x="0" y="0"/>
                  </a:moveTo>
                  <a:lnTo>
                    <a:pt x="0" y="93968"/>
                  </a:lnTo>
                  <a:lnTo>
                    <a:pt x="155711" y="93968"/>
                  </a:lnTo>
                  <a:lnTo>
                    <a:pt x="155711" y="0"/>
                  </a:lnTo>
                  <a:close/>
                </a:path>
              </a:pathLst>
            </a:custGeom>
            <a:solidFill>
              <a:srgbClr val="F1F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46" name="Google Shape;1646;p53"/>
          <p:cNvPicPr preferRelativeResize="0"/>
          <p:nvPr/>
        </p:nvPicPr>
        <p:blipFill rotWithShape="1">
          <a:blip r:embed="rId4">
            <a:alphaModFix/>
          </a:blip>
          <a:srcRect b="5364" l="0" r="0" t="5373"/>
          <a:stretch/>
        </p:blipFill>
        <p:spPr>
          <a:xfrm>
            <a:off x="530150" y="849613"/>
            <a:ext cx="2687877" cy="1929724"/>
          </a:xfrm>
          <a:prstGeom prst="rect">
            <a:avLst/>
          </a:prstGeom>
          <a:noFill/>
          <a:ln cap="flat" cmpd="sng" w="19050">
            <a:solidFill>
              <a:schemeClr val="dk1"/>
            </a:solidFill>
            <a:prstDash val="solid"/>
            <a:round/>
            <a:headEnd len="sm" w="sm" type="none"/>
            <a:tailEnd len="sm" w="sm" type="none"/>
          </a:ln>
        </p:spPr>
      </p:pic>
      <p:pic>
        <p:nvPicPr>
          <p:cNvPr id="1647" name="Google Shape;1647;p53"/>
          <p:cNvPicPr preferRelativeResize="0"/>
          <p:nvPr/>
        </p:nvPicPr>
        <p:blipFill rotWithShape="1">
          <a:blip r:embed="rId5">
            <a:alphaModFix/>
          </a:blip>
          <a:srcRect b="0" l="22009" r="18455" t="0"/>
          <a:stretch/>
        </p:blipFill>
        <p:spPr>
          <a:xfrm rot="1203246">
            <a:off x="3648756" y="468946"/>
            <a:ext cx="1115441" cy="1053905"/>
          </a:xfrm>
          <a:prstGeom prst="rect">
            <a:avLst/>
          </a:prstGeom>
          <a:noFill/>
          <a:ln>
            <a:noFill/>
          </a:ln>
        </p:spPr>
      </p:pic>
      <p:pic>
        <p:nvPicPr>
          <p:cNvPr id="1648" name="Google Shape;1648;p53"/>
          <p:cNvPicPr preferRelativeResize="0"/>
          <p:nvPr/>
        </p:nvPicPr>
        <p:blipFill rotWithShape="1">
          <a:blip r:embed="rId6">
            <a:alphaModFix/>
          </a:blip>
          <a:srcRect b="8336" l="18647" r="8852" t="7960"/>
          <a:stretch/>
        </p:blipFill>
        <p:spPr>
          <a:xfrm rot="-1406513">
            <a:off x="4653285" y="4081637"/>
            <a:ext cx="1175233" cy="763227"/>
          </a:xfrm>
          <a:prstGeom prst="rect">
            <a:avLst/>
          </a:prstGeom>
          <a:noFill/>
          <a:ln>
            <a:noFill/>
          </a:ln>
        </p:spPr>
      </p:pic>
      <p:grpSp>
        <p:nvGrpSpPr>
          <p:cNvPr id="1649" name="Google Shape;1649;p53"/>
          <p:cNvGrpSpPr/>
          <p:nvPr/>
        </p:nvGrpSpPr>
        <p:grpSpPr>
          <a:xfrm>
            <a:off x="864100" y="4424850"/>
            <a:ext cx="76825" cy="76800"/>
            <a:chOff x="3104875" y="1099400"/>
            <a:chExt cx="76825" cy="76800"/>
          </a:xfrm>
        </p:grpSpPr>
        <p:sp>
          <p:nvSpPr>
            <p:cNvPr id="1650" name="Google Shape;1650;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53"/>
          <p:cNvGrpSpPr/>
          <p:nvPr/>
        </p:nvGrpSpPr>
        <p:grpSpPr>
          <a:xfrm>
            <a:off x="5083775" y="1295550"/>
            <a:ext cx="76825" cy="76800"/>
            <a:chOff x="3104875" y="1099400"/>
            <a:chExt cx="76825" cy="76800"/>
          </a:xfrm>
        </p:grpSpPr>
        <p:sp>
          <p:nvSpPr>
            <p:cNvPr id="1653" name="Google Shape;1653;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53"/>
          <p:cNvGrpSpPr/>
          <p:nvPr/>
        </p:nvGrpSpPr>
        <p:grpSpPr>
          <a:xfrm>
            <a:off x="6158550" y="3879375"/>
            <a:ext cx="76825" cy="76800"/>
            <a:chOff x="3104875" y="1099400"/>
            <a:chExt cx="76825" cy="76800"/>
          </a:xfrm>
        </p:grpSpPr>
        <p:sp>
          <p:nvSpPr>
            <p:cNvPr id="1656" name="Google Shape;1656;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1" name="Shape 1661"/>
        <p:cNvGrpSpPr/>
        <p:nvPr/>
      </p:nvGrpSpPr>
      <p:grpSpPr>
        <a:xfrm>
          <a:off x="0" y="0"/>
          <a:ext cx="0" cy="0"/>
          <a:chOff x="0" y="0"/>
          <a:chExt cx="0" cy="0"/>
        </a:xfrm>
      </p:grpSpPr>
      <p:pic>
        <p:nvPicPr>
          <p:cNvPr id="1662" name="Google Shape;1662;p54"/>
          <p:cNvPicPr preferRelativeResize="0"/>
          <p:nvPr/>
        </p:nvPicPr>
        <p:blipFill rotWithShape="1">
          <a:blip r:embed="rId3">
            <a:alphaModFix/>
          </a:blip>
          <a:srcRect b="5838" l="25537" r="23467" t="7152"/>
          <a:stretch/>
        </p:blipFill>
        <p:spPr>
          <a:xfrm>
            <a:off x="5865751" y="384075"/>
            <a:ext cx="1671077" cy="1603800"/>
          </a:xfrm>
          <a:prstGeom prst="rect">
            <a:avLst/>
          </a:prstGeom>
          <a:noFill/>
          <a:ln>
            <a:noFill/>
          </a:ln>
        </p:spPr>
      </p:pic>
      <p:sp>
        <p:nvSpPr>
          <p:cNvPr id="1663" name="Google Shape;1663;p54"/>
          <p:cNvSpPr txBox="1"/>
          <p:nvPr>
            <p:ph type="title"/>
          </p:nvPr>
        </p:nvSpPr>
        <p:spPr>
          <a:xfrm>
            <a:off x="501550" y="646825"/>
            <a:ext cx="7871100" cy="68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Future plans: To extend benign underfitting to other data models</a:t>
            </a:r>
            <a:endParaRPr sz="2600"/>
          </a:p>
        </p:txBody>
      </p:sp>
      <p:sp>
        <p:nvSpPr>
          <p:cNvPr id="1664" name="Google Shape;1664;p54"/>
          <p:cNvSpPr txBox="1"/>
          <p:nvPr>
            <p:ph idx="1" type="subTitle"/>
          </p:nvPr>
        </p:nvSpPr>
        <p:spPr>
          <a:xfrm>
            <a:off x="434725" y="1437275"/>
            <a:ext cx="6050700" cy="3261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700"/>
              <a:t>Their </a:t>
            </a:r>
            <a:r>
              <a:rPr lang="en" sz="1700"/>
              <a:t>findings conceptually validates the possibility of benign overfitting during </a:t>
            </a:r>
            <a:r>
              <a:rPr b="1" lang="en" sz="1700"/>
              <a:t>neural network training.</a:t>
            </a:r>
            <a:r>
              <a:rPr lang="en" sz="1700"/>
              <a:t> </a:t>
            </a:r>
            <a:endParaRPr sz="1700"/>
          </a:p>
          <a:p>
            <a:pPr indent="0" lvl="0" marL="457200" rtl="0" algn="l">
              <a:spcBef>
                <a:spcPts val="0"/>
              </a:spcBef>
              <a:spcAft>
                <a:spcPts val="0"/>
              </a:spcAft>
              <a:buNone/>
            </a:pPr>
            <a:r>
              <a:t/>
            </a:r>
            <a:endParaRPr sz="1700"/>
          </a:p>
          <a:p>
            <a:pPr indent="-311150" lvl="0" marL="457200" rtl="0" algn="l">
              <a:spcBef>
                <a:spcPts val="0"/>
              </a:spcBef>
              <a:spcAft>
                <a:spcPts val="0"/>
              </a:spcAft>
              <a:buSzPts val="1300"/>
              <a:buChar char="◆"/>
            </a:pPr>
            <a:r>
              <a:rPr lang="en" sz="1700"/>
              <a:t>Studying the benign overfitting phenomena of neural networks in the context of learning other data models is a crucial area of future research. Furthermore, it is imperative to extend our study to </a:t>
            </a:r>
            <a:r>
              <a:rPr b="1" lang="en" sz="1700"/>
              <a:t>deep convolutional neural networks.</a:t>
            </a:r>
            <a:endParaRPr b="1" sz="1700"/>
          </a:p>
        </p:txBody>
      </p:sp>
      <p:grpSp>
        <p:nvGrpSpPr>
          <p:cNvPr id="1665" name="Google Shape;1665;p54"/>
          <p:cNvGrpSpPr/>
          <p:nvPr/>
        </p:nvGrpSpPr>
        <p:grpSpPr>
          <a:xfrm>
            <a:off x="2508425" y="3974075"/>
            <a:ext cx="76825" cy="76800"/>
            <a:chOff x="3104875" y="1099400"/>
            <a:chExt cx="76825" cy="76800"/>
          </a:xfrm>
        </p:grpSpPr>
        <p:sp>
          <p:nvSpPr>
            <p:cNvPr id="1666" name="Google Shape;1666;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54"/>
          <p:cNvGrpSpPr/>
          <p:nvPr/>
        </p:nvGrpSpPr>
        <p:grpSpPr>
          <a:xfrm>
            <a:off x="5496800" y="2992425"/>
            <a:ext cx="76825" cy="76800"/>
            <a:chOff x="3104875" y="1099400"/>
            <a:chExt cx="76825" cy="76800"/>
          </a:xfrm>
        </p:grpSpPr>
        <p:sp>
          <p:nvSpPr>
            <p:cNvPr id="1669" name="Google Shape;1669;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71" name="Google Shape;1671;p54"/>
          <p:cNvPicPr preferRelativeResize="0"/>
          <p:nvPr/>
        </p:nvPicPr>
        <p:blipFill rotWithShape="1">
          <a:blip r:embed="rId4">
            <a:alphaModFix/>
          </a:blip>
          <a:srcRect b="4591" l="24331" r="23342" t="5721"/>
          <a:stretch/>
        </p:blipFill>
        <p:spPr>
          <a:xfrm rot="3189503">
            <a:off x="6334036" y="2295000"/>
            <a:ext cx="1857375" cy="1790699"/>
          </a:xfrm>
          <a:prstGeom prst="rect">
            <a:avLst/>
          </a:prstGeom>
          <a:noFill/>
          <a:ln>
            <a:noFill/>
          </a:ln>
        </p:spPr>
      </p:pic>
      <p:pic>
        <p:nvPicPr>
          <p:cNvPr id="1672" name="Google Shape;1672;p54"/>
          <p:cNvPicPr preferRelativeResize="0"/>
          <p:nvPr/>
        </p:nvPicPr>
        <p:blipFill rotWithShape="1">
          <a:blip r:embed="rId5">
            <a:alphaModFix/>
          </a:blip>
          <a:srcRect b="0" l="15236" r="10474" t="0"/>
          <a:stretch/>
        </p:blipFill>
        <p:spPr>
          <a:xfrm rot="-8866461">
            <a:off x="5670637" y="3844443"/>
            <a:ext cx="1535572" cy="1375613"/>
          </a:xfrm>
          <a:prstGeom prst="rect">
            <a:avLst/>
          </a:prstGeom>
          <a:noFill/>
          <a:ln>
            <a:noFill/>
          </a:ln>
        </p:spPr>
      </p:pic>
      <p:pic>
        <p:nvPicPr>
          <p:cNvPr id="1673" name="Google Shape;1673;p54"/>
          <p:cNvPicPr preferRelativeResize="0"/>
          <p:nvPr/>
        </p:nvPicPr>
        <p:blipFill rotWithShape="1">
          <a:blip r:embed="rId6">
            <a:alphaModFix/>
          </a:blip>
          <a:srcRect b="0" l="22009" r="18455" t="0"/>
          <a:stretch/>
        </p:blipFill>
        <p:spPr>
          <a:xfrm rot="1203246">
            <a:off x="7347606" y="1729371"/>
            <a:ext cx="1115441" cy="1053905"/>
          </a:xfrm>
          <a:prstGeom prst="rect">
            <a:avLst/>
          </a:prstGeom>
          <a:noFill/>
          <a:ln>
            <a:noFill/>
          </a:ln>
        </p:spPr>
      </p:pic>
      <p:pic>
        <p:nvPicPr>
          <p:cNvPr id="1674" name="Google Shape;1674;p54"/>
          <p:cNvPicPr preferRelativeResize="0"/>
          <p:nvPr/>
        </p:nvPicPr>
        <p:blipFill rotWithShape="1">
          <a:blip r:embed="rId7">
            <a:alphaModFix/>
          </a:blip>
          <a:srcRect b="8336" l="18647" r="8852" t="7960"/>
          <a:stretch/>
        </p:blipFill>
        <p:spPr>
          <a:xfrm rot="-1406505">
            <a:off x="6959614" y="627756"/>
            <a:ext cx="1891408" cy="122832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8" name="Shape 1678"/>
        <p:cNvGrpSpPr/>
        <p:nvPr/>
      </p:nvGrpSpPr>
      <p:grpSpPr>
        <a:xfrm>
          <a:off x="0" y="0"/>
          <a:ext cx="0" cy="0"/>
          <a:chOff x="0" y="0"/>
          <a:chExt cx="0" cy="0"/>
        </a:xfrm>
      </p:grpSpPr>
      <p:pic>
        <p:nvPicPr>
          <p:cNvPr id="1679" name="Google Shape;1679;p55"/>
          <p:cNvPicPr preferRelativeResize="0"/>
          <p:nvPr/>
        </p:nvPicPr>
        <p:blipFill rotWithShape="1">
          <a:blip r:embed="rId3">
            <a:alphaModFix/>
          </a:blip>
          <a:srcRect b="4591" l="24331" r="23342" t="5721"/>
          <a:stretch/>
        </p:blipFill>
        <p:spPr>
          <a:xfrm rot="2268295">
            <a:off x="7270320" y="161184"/>
            <a:ext cx="1573807" cy="1517310"/>
          </a:xfrm>
          <a:prstGeom prst="rect">
            <a:avLst/>
          </a:prstGeom>
          <a:noFill/>
          <a:ln>
            <a:noFill/>
          </a:ln>
        </p:spPr>
      </p:pic>
      <p:sp>
        <p:nvSpPr>
          <p:cNvPr id="1680" name="Google Shape;1680;p5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Discussion points</a:t>
            </a:r>
            <a:endParaRPr/>
          </a:p>
        </p:txBody>
      </p:sp>
      <p:sp>
        <p:nvSpPr>
          <p:cNvPr id="1681" name="Google Shape;1681;p55"/>
          <p:cNvSpPr/>
          <p:nvPr/>
        </p:nvSpPr>
        <p:spPr>
          <a:xfrm>
            <a:off x="6354831" y="1877225"/>
            <a:ext cx="1652700" cy="638700"/>
          </a:xfrm>
          <a:prstGeom prst="roundRect">
            <a:avLst>
              <a:gd fmla="val 50000" name="adj"/>
            </a:avLst>
          </a:prstGeom>
          <a:solidFill>
            <a:srgbClr val="733C9B">
              <a:alpha val="33020"/>
            </a:srgbClr>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1)</a:t>
            </a:r>
            <a:endParaRPr b="1" sz="1800">
              <a:solidFill>
                <a:schemeClr val="dk1"/>
              </a:solidFill>
            </a:endParaRPr>
          </a:p>
        </p:txBody>
      </p:sp>
      <p:sp>
        <p:nvSpPr>
          <p:cNvPr id="1682" name="Google Shape;1682;p55"/>
          <p:cNvSpPr/>
          <p:nvPr/>
        </p:nvSpPr>
        <p:spPr>
          <a:xfrm>
            <a:off x="6438500" y="2608650"/>
            <a:ext cx="1569000" cy="638700"/>
          </a:xfrm>
          <a:prstGeom prst="roundRect">
            <a:avLst>
              <a:gd fmla="val 50000"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solidFill>
                  <a:schemeClr val="dk1"/>
                </a:solidFill>
              </a:rPr>
              <a:t>2)</a:t>
            </a:r>
            <a:endParaRPr b="1" sz="1700">
              <a:solidFill>
                <a:schemeClr val="dk1"/>
              </a:solidFill>
            </a:endParaRPr>
          </a:p>
        </p:txBody>
      </p:sp>
      <p:sp>
        <p:nvSpPr>
          <p:cNvPr id="1683" name="Google Shape;1683;p55"/>
          <p:cNvSpPr/>
          <p:nvPr/>
        </p:nvSpPr>
        <p:spPr>
          <a:xfrm>
            <a:off x="6438580" y="3340100"/>
            <a:ext cx="1569000" cy="638700"/>
          </a:xfrm>
          <a:prstGeom prst="roundRect">
            <a:avLst>
              <a:gd fmla="val 50000"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3)</a:t>
            </a:r>
            <a:endParaRPr b="1" sz="1800">
              <a:solidFill>
                <a:schemeClr val="dk1"/>
              </a:solidFill>
            </a:endParaRPr>
          </a:p>
        </p:txBody>
      </p:sp>
      <p:sp>
        <p:nvSpPr>
          <p:cNvPr id="1684" name="Google Shape;1684;p55"/>
          <p:cNvSpPr txBox="1"/>
          <p:nvPr/>
        </p:nvSpPr>
        <p:spPr>
          <a:xfrm>
            <a:off x="1136394" y="1954325"/>
            <a:ext cx="3556500" cy="48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Some common solutions for overfitting?</a:t>
            </a:r>
            <a:endParaRPr>
              <a:solidFill>
                <a:schemeClr val="dk1"/>
              </a:solidFill>
              <a:latin typeface="Montserrat"/>
              <a:ea typeface="Montserrat"/>
              <a:cs typeface="Montserrat"/>
              <a:sym typeface="Montserrat"/>
            </a:endParaRPr>
          </a:p>
        </p:txBody>
      </p:sp>
      <p:sp>
        <p:nvSpPr>
          <p:cNvPr id="1685" name="Google Shape;1685;p55"/>
          <p:cNvSpPr txBox="1"/>
          <p:nvPr/>
        </p:nvSpPr>
        <p:spPr>
          <a:xfrm>
            <a:off x="1136393" y="2685750"/>
            <a:ext cx="3599100" cy="48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How does benign overfitting differ from underfitting?</a:t>
            </a:r>
            <a:endParaRPr>
              <a:solidFill>
                <a:schemeClr val="dk1"/>
              </a:solidFill>
              <a:latin typeface="Montserrat"/>
              <a:ea typeface="Montserrat"/>
              <a:cs typeface="Montserrat"/>
              <a:sym typeface="Montserrat"/>
            </a:endParaRPr>
          </a:p>
        </p:txBody>
      </p:sp>
      <p:sp>
        <p:nvSpPr>
          <p:cNvPr id="1686" name="Google Shape;1686;p55"/>
          <p:cNvSpPr txBox="1"/>
          <p:nvPr/>
        </p:nvSpPr>
        <p:spPr>
          <a:xfrm>
            <a:off x="1136400" y="3417200"/>
            <a:ext cx="3675000" cy="77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Why should benign overfitting be an issue if it causes slight generalization problems?</a:t>
            </a:r>
            <a:endParaRPr>
              <a:solidFill>
                <a:schemeClr val="dk1"/>
              </a:solidFill>
              <a:latin typeface="Montserrat"/>
              <a:ea typeface="Montserrat"/>
              <a:cs typeface="Montserrat"/>
              <a:sym typeface="Montserrat"/>
            </a:endParaRPr>
          </a:p>
          <a:p>
            <a:pPr indent="0" lvl="0" marL="0" rtl="0" algn="r">
              <a:spcBef>
                <a:spcPts val="0"/>
              </a:spcBef>
              <a:spcAft>
                <a:spcPts val="0"/>
              </a:spcAft>
              <a:buNone/>
            </a:pPr>
            <a:r>
              <a:t/>
            </a:r>
            <a:endParaRPr>
              <a:solidFill>
                <a:schemeClr val="dk1"/>
              </a:solidFill>
              <a:latin typeface="Montserrat"/>
              <a:ea typeface="Montserrat"/>
              <a:cs typeface="Montserrat"/>
              <a:sym typeface="Montserrat"/>
            </a:endParaRPr>
          </a:p>
        </p:txBody>
      </p:sp>
      <p:cxnSp>
        <p:nvCxnSpPr>
          <p:cNvPr id="1687" name="Google Shape;1687;p55"/>
          <p:cNvCxnSpPr>
            <a:endCxn id="1681" idx="1"/>
          </p:cNvCxnSpPr>
          <p:nvPr/>
        </p:nvCxnSpPr>
        <p:spPr>
          <a:xfrm>
            <a:off x="4248831" y="2190875"/>
            <a:ext cx="2106000" cy="5700"/>
          </a:xfrm>
          <a:prstGeom prst="straightConnector1">
            <a:avLst/>
          </a:prstGeom>
          <a:noFill/>
          <a:ln cap="flat" cmpd="sng" w="19050">
            <a:solidFill>
              <a:schemeClr val="dk2"/>
            </a:solidFill>
            <a:prstDash val="solid"/>
            <a:round/>
            <a:headEnd len="med" w="med" type="none"/>
            <a:tailEnd len="med" w="med" type="diamond"/>
          </a:ln>
        </p:spPr>
      </p:cxnSp>
      <p:cxnSp>
        <p:nvCxnSpPr>
          <p:cNvPr id="1688" name="Google Shape;1688;p55"/>
          <p:cNvCxnSpPr>
            <a:endCxn id="1682" idx="1"/>
          </p:cNvCxnSpPr>
          <p:nvPr/>
        </p:nvCxnSpPr>
        <p:spPr>
          <a:xfrm>
            <a:off x="4524800" y="2928000"/>
            <a:ext cx="1913700" cy="0"/>
          </a:xfrm>
          <a:prstGeom prst="straightConnector1">
            <a:avLst/>
          </a:prstGeom>
          <a:noFill/>
          <a:ln cap="flat" cmpd="sng" w="19050">
            <a:solidFill>
              <a:schemeClr val="dk2"/>
            </a:solidFill>
            <a:prstDash val="solid"/>
            <a:round/>
            <a:headEnd len="med" w="med" type="none"/>
            <a:tailEnd len="med" w="med" type="diamond"/>
          </a:ln>
        </p:spPr>
      </p:cxnSp>
      <p:cxnSp>
        <p:nvCxnSpPr>
          <p:cNvPr id="1689" name="Google Shape;1689;p55"/>
          <p:cNvCxnSpPr>
            <a:endCxn id="1683" idx="1"/>
          </p:cNvCxnSpPr>
          <p:nvPr/>
        </p:nvCxnSpPr>
        <p:spPr>
          <a:xfrm>
            <a:off x="4748680" y="3659450"/>
            <a:ext cx="1689900" cy="0"/>
          </a:xfrm>
          <a:prstGeom prst="straightConnector1">
            <a:avLst/>
          </a:prstGeom>
          <a:noFill/>
          <a:ln cap="flat" cmpd="sng" w="19050">
            <a:solidFill>
              <a:schemeClr val="dk2"/>
            </a:solidFill>
            <a:prstDash val="solid"/>
            <a:round/>
            <a:headEnd len="med" w="med" type="none"/>
            <a:tailEnd len="med" w="med" type="diamond"/>
          </a:ln>
        </p:spPr>
      </p:cxnSp>
      <p:grpSp>
        <p:nvGrpSpPr>
          <p:cNvPr id="1690" name="Google Shape;1690;p55"/>
          <p:cNvGrpSpPr/>
          <p:nvPr/>
        </p:nvGrpSpPr>
        <p:grpSpPr>
          <a:xfrm>
            <a:off x="1225225" y="1453500"/>
            <a:ext cx="76825" cy="76800"/>
            <a:chOff x="3104875" y="1099400"/>
            <a:chExt cx="76825" cy="76800"/>
          </a:xfrm>
        </p:grpSpPr>
        <p:sp>
          <p:nvSpPr>
            <p:cNvPr id="1691" name="Google Shape;1691;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 name="Google Shape;1693;p55"/>
          <p:cNvGrpSpPr/>
          <p:nvPr/>
        </p:nvGrpSpPr>
        <p:grpSpPr>
          <a:xfrm>
            <a:off x="5903450" y="1530300"/>
            <a:ext cx="76825" cy="76800"/>
            <a:chOff x="3104875" y="1099400"/>
            <a:chExt cx="76825" cy="76800"/>
          </a:xfrm>
        </p:grpSpPr>
        <p:sp>
          <p:nvSpPr>
            <p:cNvPr id="1694" name="Google Shape;1694;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55"/>
          <p:cNvGrpSpPr/>
          <p:nvPr/>
        </p:nvGrpSpPr>
        <p:grpSpPr>
          <a:xfrm>
            <a:off x="4106075" y="4148650"/>
            <a:ext cx="76825" cy="76800"/>
            <a:chOff x="3104875" y="1099400"/>
            <a:chExt cx="76825" cy="76800"/>
          </a:xfrm>
        </p:grpSpPr>
        <p:sp>
          <p:nvSpPr>
            <p:cNvPr id="1697" name="Google Shape;1697;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99" name="Google Shape;1699;p55"/>
          <p:cNvPicPr preferRelativeResize="0"/>
          <p:nvPr/>
        </p:nvPicPr>
        <p:blipFill rotWithShape="1">
          <a:blip r:embed="rId4">
            <a:alphaModFix/>
          </a:blip>
          <a:srcRect b="0" l="22009" r="18455" t="0"/>
          <a:stretch/>
        </p:blipFill>
        <p:spPr>
          <a:xfrm rot="1203246">
            <a:off x="229668" y="3859846"/>
            <a:ext cx="1115441" cy="1053905"/>
          </a:xfrm>
          <a:prstGeom prst="rect">
            <a:avLst/>
          </a:prstGeom>
          <a:noFill/>
          <a:ln>
            <a:noFill/>
          </a:ln>
        </p:spPr>
      </p:pic>
      <p:pic>
        <p:nvPicPr>
          <p:cNvPr id="1700" name="Google Shape;1700;p55"/>
          <p:cNvPicPr preferRelativeResize="0"/>
          <p:nvPr/>
        </p:nvPicPr>
        <p:blipFill rotWithShape="1">
          <a:blip r:embed="rId5">
            <a:alphaModFix/>
          </a:blip>
          <a:srcRect b="8336" l="18647" r="8852" t="7960"/>
          <a:stretch/>
        </p:blipFill>
        <p:spPr>
          <a:xfrm rot="-1406513">
            <a:off x="6982910" y="911737"/>
            <a:ext cx="1175233" cy="763227"/>
          </a:xfrm>
          <a:prstGeom prst="rect">
            <a:avLst/>
          </a:prstGeom>
          <a:noFill/>
          <a:ln>
            <a:noFill/>
          </a:ln>
        </p:spPr>
      </p:pic>
      <p:grpSp>
        <p:nvGrpSpPr>
          <p:cNvPr id="1701" name="Google Shape;1701;p55"/>
          <p:cNvGrpSpPr/>
          <p:nvPr/>
        </p:nvGrpSpPr>
        <p:grpSpPr>
          <a:xfrm>
            <a:off x="7329837" y="2699418"/>
            <a:ext cx="395192" cy="457186"/>
            <a:chOff x="1246535" y="1431577"/>
            <a:chExt cx="525871" cy="601957"/>
          </a:xfrm>
        </p:grpSpPr>
        <p:sp>
          <p:nvSpPr>
            <p:cNvPr id="1702" name="Google Shape;1702;p55"/>
            <p:cNvSpPr/>
            <p:nvPr/>
          </p:nvSpPr>
          <p:spPr>
            <a:xfrm>
              <a:off x="1350250" y="1660002"/>
              <a:ext cx="83781" cy="51376"/>
            </a:xfrm>
            <a:custGeom>
              <a:rect b="b" l="l" r="r" t="t"/>
              <a:pathLst>
                <a:path extrusionOk="0" h="1549" w="2526">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1460798" y="1660002"/>
              <a:ext cx="83781" cy="51376"/>
            </a:xfrm>
            <a:custGeom>
              <a:rect b="b" l="l" r="r" t="t"/>
              <a:pathLst>
                <a:path extrusionOk="0" h="1549" w="2526">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1338807" y="1985342"/>
              <a:ext cx="56352" cy="17645"/>
            </a:xfrm>
            <a:custGeom>
              <a:rect b="b" l="l" r="r" t="t"/>
              <a:pathLst>
                <a:path extrusionOk="0" h="532" w="1699">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1464446" y="1985342"/>
              <a:ext cx="17678" cy="17645"/>
            </a:xfrm>
            <a:custGeom>
              <a:rect b="b" l="l" r="r" t="t"/>
              <a:pathLst>
                <a:path extrusionOk="0" h="532" w="533">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1499902" y="1985342"/>
              <a:ext cx="17678" cy="17645"/>
            </a:xfrm>
            <a:custGeom>
              <a:rect b="b" l="l" r="r" t="t"/>
              <a:pathLst>
                <a:path extrusionOk="0" h="532" w="533">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1535358" y="1985342"/>
              <a:ext cx="17645" cy="17645"/>
            </a:xfrm>
            <a:custGeom>
              <a:rect b="b" l="l" r="r" t="t"/>
              <a:pathLst>
                <a:path extrusionOk="0" h="532" w="532">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1403186" y="1571776"/>
              <a:ext cx="17678" cy="17678"/>
            </a:xfrm>
            <a:custGeom>
              <a:rect b="b" l="l" r="r" t="t"/>
              <a:pathLst>
                <a:path extrusionOk="0" h="533" w="533">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1438608" y="1571776"/>
              <a:ext cx="17678" cy="17678"/>
            </a:xfrm>
            <a:custGeom>
              <a:rect b="b" l="l" r="r" t="t"/>
              <a:pathLst>
                <a:path extrusionOk="0" h="533" w="533">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1474065" y="1571776"/>
              <a:ext cx="17645" cy="17678"/>
            </a:xfrm>
            <a:custGeom>
              <a:rect b="b" l="l" r="r" t="t"/>
              <a:pathLst>
                <a:path extrusionOk="0" h="533" w="532">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1246535" y="1431577"/>
              <a:ext cx="525871" cy="601957"/>
            </a:xfrm>
            <a:custGeom>
              <a:rect b="b" l="l" r="r" t="t"/>
              <a:pathLst>
                <a:path extrusionOk="0" h="18149" w="15855">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1696552" y="1465541"/>
              <a:ext cx="39934" cy="17678"/>
            </a:xfrm>
            <a:custGeom>
              <a:rect b="b" l="l" r="r" t="t"/>
              <a:pathLst>
                <a:path extrusionOk="0" h="533" w="1204">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1605209" y="1495922"/>
              <a:ext cx="131277" cy="17678"/>
            </a:xfrm>
            <a:custGeom>
              <a:rect b="b" l="l" r="r" t="t"/>
              <a:pathLst>
                <a:path extrusionOk="0" h="533" w="3958">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1605209" y="1527730"/>
              <a:ext cx="131277" cy="17678"/>
            </a:xfrm>
            <a:custGeom>
              <a:rect b="b" l="l" r="r" t="t"/>
              <a:pathLst>
                <a:path extrusionOk="0" h="533" w="3958">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1605209" y="1465541"/>
              <a:ext cx="79768" cy="17678"/>
            </a:xfrm>
            <a:custGeom>
              <a:rect b="b" l="l" r="r" t="t"/>
              <a:pathLst>
                <a:path extrusionOk="0" h="533" w="2405">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55"/>
          <p:cNvGrpSpPr/>
          <p:nvPr/>
        </p:nvGrpSpPr>
        <p:grpSpPr>
          <a:xfrm>
            <a:off x="7345327" y="3430841"/>
            <a:ext cx="364212" cy="457211"/>
            <a:chOff x="2636386" y="3145176"/>
            <a:chExt cx="478408" cy="601990"/>
          </a:xfrm>
        </p:grpSpPr>
        <p:sp>
          <p:nvSpPr>
            <p:cNvPr id="1717" name="Google Shape;1717;p55"/>
            <p:cNvSpPr/>
            <p:nvPr/>
          </p:nvSpPr>
          <p:spPr>
            <a:xfrm>
              <a:off x="2849653" y="3556785"/>
              <a:ext cx="51874" cy="17678"/>
            </a:xfrm>
            <a:custGeom>
              <a:rect b="b" l="l" r="r" t="t"/>
              <a:pathLst>
                <a:path extrusionOk="0" h="533" w="1564">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2895093" y="3384513"/>
              <a:ext cx="120232" cy="79171"/>
            </a:xfrm>
            <a:custGeom>
              <a:rect b="b" l="l" r="r" t="t"/>
              <a:pathLst>
                <a:path extrusionOk="0" h="2387" w="3625">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2893335" y="3344745"/>
              <a:ext cx="115821" cy="29121"/>
            </a:xfrm>
            <a:custGeom>
              <a:rect b="b" l="l" r="r" t="t"/>
              <a:pathLst>
                <a:path extrusionOk="0" h="878" w="3492">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2730250" y="3349223"/>
              <a:ext cx="114163" cy="114096"/>
            </a:xfrm>
            <a:custGeom>
              <a:rect b="b" l="l" r="r" t="t"/>
              <a:pathLst>
                <a:path extrusionOk="0" h="3440" w="3442">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2636386" y="3145176"/>
              <a:ext cx="478408" cy="601990"/>
            </a:xfrm>
            <a:custGeom>
              <a:rect b="b" l="l" r="r" t="t"/>
              <a:pathLst>
                <a:path extrusionOk="0" h="18150" w="14424">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55"/>
          <p:cNvGrpSpPr/>
          <p:nvPr/>
        </p:nvGrpSpPr>
        <p:grpSpPr>
          <a:xfrm>
            <a:off x="7380190" y="1967969"/>
            <a:ext cx="294485" cy="457211"/>
            <a:chOff x="3375624" y="3145176"/>
            <a:chExt cx="388657" cy="601990"/>
          </a:xfrm>
        </p:grpSpPr>
        <p:sp>
          <p:nvSpPr>
            <p:cNvPr id="1723" name="Google Shape;1723;p55"/>
            <p:cNvSpPr/>
            <p:nvPr/>
          </p:nvSpPr>
          <p:spPr>
            <a:xfrm>
              <a:off x="3427663" y="3145176"/>
              <a:ext cx="58640" cy="58441"/>
            </a:xfrm>
            <a:custGeom>
              <a:rect b="b" l="l" r="r" t="t"/>
              <a:pathLst>
                <a:path extrusionOk="0" h="1762" w="1768">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3643219" y="3162954"/>
              <a:ext cx="58640" cy="58441"/>
            </a:xfrm>
            <a:custGeom>
              <a:rect b="b" l="l" r="r" t="t"/>
              <a:pathLst>
                <a:path extrusionOk="0" h="1762" w="1768">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3471743" y="3204314"/>
              <a:ext cx="87496" cy="87131"/>
            </a:xfrm>
            <a:custGeom>
              <a:rect b="b" l="l" r="r" t="t"/>
              <a:pathLst>
                <a:path extrusionOk="0" h="2627" w="2638">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3375624" y="3216254"/>
              <a:ext cx="387960" cy="530912"/>
            </a:xfrm>
            <a:custGeom>
              <a:rect b="b" l="l" r="r" t="t"/>
              <a:pathLst>
                <a:path extrusionOk="0" h="16007" w="11697">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3418576" y="3584181"/>
              <a:ext cx="63682" cy="17645"/>
            </a:xfrm>
            <a:custGeom>
              <a:rect b="b" l="l" r="r" t="t"/>
              <a:pathLst>
                <a:path extrusionOk="0" h="532" w="192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3418576" y="3617879"/>
              <a:ext cx="63682" cy="17645"/>
            </a:xfrm>
            <a:custGeom>
              <a:rect b="b" l="l" r="r" t="t"/>
              <a:pathLst>
                <a:path extrusionOk="0" h="532" w="192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3418576" y="3651578"/>
              <a:ext cx="63682" cy="17678"/>
            </a:xfrm>
            <a:custGeom>
              <a:rect b="b" l="l" r="r" t="t"/>
              <a:pathLst>
                <a:path extrusionOk="0" h="533" w="192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3418576" y="3685309"/>
              <a:ext cx="63682" cy="17612"/>
            </a:xfrm>
            <a:custGeom>
              <a:rect b="b" l="l" r="r" t="t"/>
              <a:pathLst>
                <a:path extrusionOk="0" h="531" w="192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3501096" y="3584181"/>
              <a:ext cx="112471" cy="17645"/>
            </a:xfrm>
            <a:custGeom>
              <a:rect b="b" l="l" r="r" t="t"/>
              <a:pathLst>
                <a:path extrusionOk="0" h="532" w="3391">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3627630" y="3584181"/>
              <a:ext cx="93731" cy="17645"/>
            </a:xfrm>
            <a:custGeom>
              <a:rect b="b" l="l" r="r" t="t"/>
              <a:pathLst>
                <a:path extrusionOk="0" h="532" w="2826">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3501096" y="3617879"/>
              <a:ext cx="218176" cy="17645"/>
            </a:xfrm>
            <a:custGeom>
              <a:rect b="b" l="l" r="r" t="t"/>
              <a:pathLst>
                <a:path extrusionOk="0" h="532" w="6578">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3501096" y="3651578"/>
              <a:ext cx="76053" cy="17678"/>
            </a:xfrm>
            <a:custGeom>
              <a:rect b="b" l="l" r="r" t="t"/>
              <a:pathLst>
                <a:path extrusionOk="0" h="533" w="2293">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3590217" y="3651578"/>
              <a:ext cx="76053" cy="17678"/>
            </a:xfrm>
            <a:custGeom>
              <a:rect b="b" l="l" r="r" t="t"/>
              <a:pathLst>
                <a:path extrusionOk="0" h="533" w="2293">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3680367" y="3651578"/>
              <a:ext cx="38905" cy="17678"/>
            </a:xfrm>
            <a:custGeom>
              <a:rect b="b" l="l" r="r" t="t"/>
              <a:pathLst>
                <a:path extrusionOk="0" h="533" w="1173">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3501096" y="3685309"/>
              <a:ext cx="218176" cy="17612"/>
            </a:xfrm>
            <a:custGeom>
              <a:rect b="b" l="l" r="r" t="t"/>
              <a:pathLst>
                <a:path extrusionOk="0" h="531" w="6578">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3704546" y="3221495"/>
              <a:ext cx="59735" cy="105771"/>
            </a:xfrm>
            <a:custGeom>
              <a:rect b="b" l="l" r="r" t="t"/>
              <a:pathLst>
                <a:path extrusionOk="0" h="3189" w="1801">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2" name="Shape 1742"/>
        <p:cNvGrpSpPr/>
        <p:nvPr/>
      </p:nvGrpSpPr>
      <p:grpSpPr>
        <a:xfrm>
          <a:off x="0" y="0"/>
          <a:ext cx="0" cy="0"/>
          <a:chOff x="0" y="0"/>
          <a:chExt cx="0" cy="0"/>
        </a:xfrm>
      </p:grpSpPr>
      <p:sp>
        <p:nvSpPr>
          <p:cNvPr id="1743" name="Google Shape;1743;p56"/>
          <p:cNvSpPr txBox="1"/>
          <p:nvPr>
            <p:ph type="title"/>
          </p:nvPr>
        </p:nvSpPr>
        <p:spPr>
          <a:xfrm>
            <a:off x="2299688" y="1865525"/>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pic>
        <p:nvPicPr>
          <p:cNvPr id="1744" name="Google Shape;1744;p56"/>
          <p:cNvPicPr preferRelativeResize="0"/>
          <p:nvPr/>
        </p:nvPicPr>
        <p:blipFill rotWithShape="1">
          <a:blip r:embed="rId3">
            <a:alphaModFix/>
          </a:blip>
          <a:srcRect b="4591" l="24331" r="23342" t="5721"/>
          <a:stretch/>
        </p:blipFill>
        <p:spPr>
          <a:xfrm rot="2268302">
            <a:off x="204037" y="2189887"/>
            <a:ext cx="1857374" cy="1790699"/>
          </a:xfrm>
          <a:prstGeom prst="rect">
            <a:avLst/>
          </a:prstGeom>
          <a:noFill/>
          <a:ln>
            <a:noFill/>
          </a:ln>
        </p:spPr>
      </p:pic>
      <p:pic>
        <p:nvPicPr>
          <p:cNvPr id="1745" name="Google Shape;1745;p56"/>
          <p:cNvPicPr preferRelativeResize="0"/>
          <p:nvPr/>
        </p:nvPicPr>
        <p:blipFill rotWithShape="1">
          <a:blip r:embed="rId4">
            <a:alphaModFix/>
          </a:blip>
          <a:srcRect b="8336" l="18647" r="8852" t="7960"/>
          <a:stretch/>
        </p:blipFill>
        <p:spPr>
          <a:xfrm rot="-1406513">
            <a:off x="1099310" y="551250"/>
            <a:ext cx="1175233" cy="763227"/>
          </a:xfrm>
          <a:prstGeom prst="rect">
            <a:avLst/>
          </a:prstGeom>
          <a:noFill/>
          <a:ln>
            <a:noFill/>
          </a:ln>
        </p:spPr>
      </p:pic>
      <p:pic>
        <p:nvPicPr>
          <p:cNvPr id="1746" name="Google Shape;1746;p56"/>
          <p:cNvPicPr preferRelativeResize="0"/>
          <p:nvPr/>
        </p:nvPicPr>
        <p:blipFill rotWithShape="1">
          <a:blip r:embed="rId5">
            <a:alphaModFix/>
          </a:blip>
          <a:srcRect b="5838" l="25537" r="23467" t="7152"/>
          <a:stretch/>
        </p:blipFill>
        <p:spPr>
          <a:xfrm>
            <a:off x="6925599" y="755225"/>
            <a:ext cx="1920000" cy="1842726"/>
          </a:xfrm>
          <a:prstGeom prst="rect">
            <a:avLst/>
          </a:prstGeom>
          <a:noFill/>
          <a:ln>
            <a:noFill/>
          </a:ln>
        </p:spPr>
      </p:pic>
      <p:pic>
        <p:nvPicPr>
          <p:cNvPr id="1747" name="Google Shape;1747;p56"/>
          <p:cNvPicPr preferRelativeResize="0"/>
          <p:nvPr/>
        </p:nvPicPr>
        <p:blipFill rotWithShape="1">
          <a:blip r:embed="rId6">
            <a:alphaModFix/>
          </a:blip>
          <a:srcRect b="0" l="15236" r="10474" t="0"/>
          <a:stretch/>
        </p:blipFill>
        <p:spPr>
          <a:xfrm rot="1220421">
            <a:off x="6684874" y="2035009"/>
            <a:ext cx="1552575" cy="1390851"/>
          </a:xfrm>
          <a:prstGeom prst="rect">
            <a:avLst/>
          </a:prstGeom>
          <a:noFill/>
          <a:ln>
            <a:noFill/>
          </a:ln>
        </p:spPr>
      </p:pic>
      <p:pic>
        <p:nvPicPr>
          <p:cNvPr id="1748" name="Google Shape;1748;p56"/>
          <p:cNvPicPr preferRelativeResize="0"/>
          <p:nvPr/>
        </p:nvPicPr>
        <p:blipFill rotWithShape="1">
          <a:blip r:embed="rId7">
            <a:alphaModFix/>
          </a:blip>
          <a:srcRect b="0" l="22009" r="18455" t="0"/>
          <a:stretch/>
        </p:blipFill>
        <p:spPr>
          <a:xfrm rot="-1592621">
            <a:off x="1473480" y="2658333"/>
            <a:ext cx="903663" cy="853812"/>
          </a:xfrm>
          <a:prstGeom prst="rect">
            <a:avLst/>
          </a:prstGeom>
          <a:noFill/>
          <a:ln>
            <a:noFill/>
          </a:ln>
        </p:spPr>
      </p:pic>
      <p:grpSp>
        <p:nvGrpSpPr>
          <p:cNvPr id="1749" name="Google Shape;1749;p56"/>
          <p:cNvGrpSpPr/>
          <p:nvPr/>
        </p:nvGrpSpPr>
        <p:grpSpPr>
          <a:xfrm>
            <a:off x="6891975" y="620800"/>
            <a:ext cx="76825" cy="76800"/>
            <a:chOff x="3104875" y="1099400"/>
            <a:chExt cx="76825" cy="76800"/>
          </a:xfrm>
        </p:grpSpPr>
        <p:sp>
          <p:nvSpPr>
            <p:cNvPr id="1750" name="Google Shape;1750;p5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56"/>
          <p:cNvGrpSpPr/>
          <p:nvPr/>
        </p:nvGrpSpPr>
        <p:grpSpPr>
          <a:xfrm rot="1891135">
            <a:off x="1399937" y="4106218"/>
            <a:ext cx="76828" cy="76803"/>
            <a:chOff x="3104875" y="1099400"/>
            <a:chExt cx="76825" cy="76800"/>
          </a:xfrm>
        </p:grpSpPr>
        <p:sp>
          <p:nvSpPr>
            <p:cNvPr id="1753" name="Google Shape;1753;p5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56"/>
          <p:cNvGrpSpPr/>
          <p:nvPr/>
        </p:nvGrpSpPr>
        <p:grpSpPr>
          <a:xfrm>
            <a:off x="2141475" y="1931863"/>
            <a:ext cx="76825" cy="76800"/>
            <a:chOff x="3104875" y="1099400"/>
            <a:chExt cx="76825" cy="76800"/>
          </a:xfrm>
        </p:grpSpPr>
        <p:sp>
          <p:nvSpPr>
            <p:cNvPr id="1756" name="Google Shape;1756;p5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8" name="Google Shape;1758;p56"/>
          <p:cNvSpPr/>
          <p:nvPr/>
        </p:nvSpPr>
        <p:spPr>
          <a:xfrm>
            <a:off x="1959450" y="3435525"/>
            <a:ext cx="5452200" cy="926400"/>
          </a:xfrm>
          <a:prstGeom prst="doubleWave">
            <a:avLst>
              <a:gd fmla="val 6250"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solidFill>
                  <a:schemeClr val="dk1"/>
                </a:solidFill>
                <a:latin typeface="Montserrat"/>
                <a:ea typeface="Montserrat"/>
                <a:cs typeface="Montserrat"/>
                <a:sym typeface="Montserrat"/>
              </a:rPr>
              <a:t>Any questions?</a:t>
            </a:r>
            <a:endParaRPr sz="3400">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2" name="Shape 1762"/>
        <p:cNvGrpSpPr/>
        <p:nvPr/>
      </p:nvGrpSpPr>
      <p:grpSpPr>
        <a:xfrm>
          <a:off x="0" y="0"/>
          <a:ext cx="0" cy="0"/>
          <a:chOff x="0" y="0"/>
          <a:chExt cx="0" cy="0"/>
        </a:xfrm>
      </p:grpSpPr>
      <p:pic>
        <p:nvPicPr>
          <p:cNvPr id="1763" name="Google Shape;1763;p57"/>
          <p:cNvPicPr preferRelativeResize="0"/>
          <p:nvPr/>
        </p:nvPicPr>
        <p:blipFill rotWithShape="1">
          <a:blip r:embed="rId3">
            <a:alphaModFix/>
          </a:blip>
          <a:srcRect b="5838" l="25537" r="23467" t="7152"/>
          <a:stretch/>
        </p:blipFill>
        <p:spPr>
          <a:xfrm>
            <a:off x="5496801" y="0"/>
            <a:ext cx="1671077" cy="1603800"/>
          </a:xfrm>
          <a:prstGeom prst="rect">
            <a:avLst/>
          </a:prstGeom>
          <a:noFill/>
          <a:ln>
            <a:noFill/>
          </a:ln>
        </p:spPr>
      </p:pic>
      <p:sp>
        <p:nvSpPr>
          <p:cNvPr id="1764" name="Google Shape;1764;p57"/>
          <p:cNvSpPr txBox="1"/>
          <p:nvPr>
            <p:ph type="title"/>
          </p:nvPr>
        </p:nvSpPr>
        <p:spPr>
          <a:xfrm>
            <a:off x="501550" y="646825"/>
            <a:ext cx="7871100" cy="68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References</a:t>
            </a:r>
            <a:endParaRPr sz="2600"/>
          </a:p>
        </p:txBody>
      </p:sp>
      <p:sp>
        <p:nvSpPr>
          <p:cNvPr id="1765" name="Google Shape;1765;p57"/>
          <p:cNvSpPr txBox="1"/>
          <p:nvPr>
            <p:ph idx="1" type="subTitle"/>
          </p:nvPr>
        </p:nvSpPr>
        <p:spPr>
          <a:xfrm>
            <a:off x="434725" y="1437275"/>
            <a:ext cx="7005900" cy="32619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Font typeface="Montserrat"/>
              <a:buChar char="●"/>
            </a:pPr>
            <a:r>
              <a:rPr lang="en"/>
              <a:t>CAO, Y., GU, Q. and BELKIN, M. (2021). Risk bounds for over-parameterized maximum margin classification on sub-gaussian mixtures. Advances in Neural Information Processing Systems 34.</a:t>
            </a:r>
            <a:endParaRPr/>
          </a:p>
          <a:p>
            <a:pPr indent="0" lvl="0" marL="457200" rtl="0" algn="l">
              <a:spcBef>
                <a:spcPts val="0"/>
              </a:spcBef>
              <a:spcAft>
                <a:spcPts val="0"/>
              </a:spcAft>
              <a:buNone/>
            </a:pPr>
            <a:r>
              <a:t/>
            </a:r>
            <a:endParaRPr/>
          </a:p>
          <a:p>
            <a:pPr indent="-349250" lvl="0" marL="457200" rtl="0" algn="l">
              <a:spcBef>
                <a:spcPts val="0"/>
              </a:spcBef>
              <a:spcAft>
                <a:spcPts val="0"/>
              </a:spcAft>
              <a:buSzPts val="1900"/>
              <a:buFont typeface="Montserrat"/>
              <a:buChar char="●"/>
            </a:pPr>
            <a:r>
              <a:rPr lang="en"/>
              <a:t>FREI, S., CHATTERJI, N. S. and BARTLETT, P. L. (2022). Benign overfitting without linearity: Neural network classifiers trained by gradient descent for noisy linear data. arXiv preprint arXiv:2202.05928. </a:t>
            </a:r>
            <a:endParaRPr/>
          </a:p>
          <a:p>
            <a:pPr indent="0" lvl="0" marL="457200" rtl="0" algn="l">
              <a:spcBef>
                <a:spcPts val="0"/>
              </a:spcBef>
              <a:spcAft>
                <a:spcPts val="0"/>
              </a:spcAft>
              <a:buNone/>
            </a:pPr>
            <a:r>
              <a:t/>
            </a:r>
            <a:endParaRPr/>
          </a:p>
          <a:p>
            <a:pPr indent="-349250" lvl="0" marL="457200" rtl="0" algn="l">
              <a:spcBef>
                <a:spcPts val="0"/>
              </a:spcBef>
              <a:spcAft>
                <a:spcPts val="0"/>
              </a:spcAft>
              <a:buSzPts val="1900"/>
              <a:buFont typeface="Montserrat"/>
              <a:buChar char="●"/>
            </a:pPr>
            <a:r>
              <a:rPr lang="en"/>
              <a:t>Cao, Y., Chen, Z., Belkin, M., &amp; Gu, Q. (2022). Benign overfitting in two-layer convolutional neural networks. </a:t>
            </a:r>
            <a:r>
              <a:rPr i="1" lang="en"/>
              <a:t>Advances in neural information processing systems</a:t>
            </a:r>
            <a:r>
              <a:rPr lang="en"/>
              <a:t>, </a:t>
            </a:r>
            <a:r>
              <a:rPr i="1" lang="en"/>
              <a:t>35</a:t>
            </a:r>
            <a:r>
              <a:rPr lang="en"/>
              <a:t>, 25237-25250.</a:t>
            </a:r>
            <a:endParaRPr/>
          </a:p>
          <a:p>
            <a:pPr indent="0" lvl="0" marL="457200" rtl="0" algn="l">
              <a:spcBef>
                <a:spcPts val="0"/>
              </a:spcBef>
              <a:spcAft>
                <a:spcPts val="0"/>
              </a:spcAft>
              <a:buNone/>
            </a:pPr>
            <a:r>
              <a:t/>
            </a:r>
            <a:endParaRPr/>
          </a:p>
        </p:txBody>
      </p:sp>
      <p:grpSp>
        <p:nvGrpSpPr>
          <p:cNvPr id="1766" name="Google Shape;1766;p57"/>
          <p:cNvGrpSpPr/>
          <p:nvPr/>
        </p:nvGrpSpPr>
        <p:grpSpPr>
          <a:xfrm>
            <a:off x="2508425" y="3974075"/>
            <a:ext cx="76825" cy="76800"/>
            <a:chOff x="3104875" y="1099400"/>
            <a:chExt cx="76825" cy="76800"/>
          </a:xfrm>
        </p:grpSpPr>
        <p:sp>
          <p:nvSpPr>
            <p:cNvPr id="1767" name="Google Shape;1767;p5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57"/>
          <p:cNvGrpSpPr/>
          <p:nvPr/>
        </p:nvGrpSpPr>
        <p:grpSpPr>
          <a:xfrm>
            <a:off x="5496800" y="2992425"/>
            <a:ext cx="76825" cy="76800"/>
            <a:chOff x="3104875" y="1099400"/>
            <a:chExt cx="76825" cy="76800"/>
          </a:xfrm>
        </p:grpSpPr>
        <p:sp>
          <p:nvSpPr>
            <p:cNvPr id="1770" name="Google Shape;1770;p5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72" name="Google Shape;1772;p57"/>
          <p:cNvPicPr preferRelativeResize="0"/>
          <p:nvPr/>
        </p:nvPicPr>
        <p:blipFill rotWithShape="1">
          <a:blip r:embed="rId4">
            <a:alphaModFix/>
          </a:blip>
          <a:srcRect b="4591" l="24331" r="23342" t="5721"/>
          <a:stretch/>
        </p:blipFill>
        <p:spPr>
          <a:xfrm rot="3189503">
            <a:off x="6803486" y="2594150"/>
            <a:ext cx="1857375" cy="1790699"/>
          </a:xfrm>
          <a:prstGeom prst="rect">
            <a:avLst/>
          </a:prstGeom>
          <a:noFill/>
          <a:ln>
            <a:noFill/>
          </a:ln>
        </p:spPr>
      </p:pic>
      <p:pic>
        <p:nvPicPr>
          <p:cNvPr id="1773" name="Google Shape;1773;p57"/>
          <p:cNvPicPr preferRelativeResize="0"/>
          <p:nvPr/>
        </p:nvPicPr>
        <p:blipFill rotWithShape="1">
          <a:blip r:embed="rId5">
            <a:alphaModFix/>
          </a:blip>
          <a:srcRect b="0" l="15236" r="10474" t="0"/>
          <a:stretch/>
        </p:blipFill>
        <p:spPr>
          <a:xfrm rot="-8866461">
            <a:off x="6017762" y="3979543"/>
            <a:ext cx="1535572" cy="1375613"/>
          </a:xfrm>
          <a:prstGeom prst="rect">
            <a:avLst/>
          </a:prstGeom>
          <a:noFill/>
          <a:ln>
            <a:noFill/>
          </a:ln>
        </p:spPr>
      </p:pic>
      <p:pic>
        <p:nvPicPr>
          <p:cNvPr id="1774" name="Google Shape;1774;p57"/>
          <p:cNvPicPr preferRelativeResize="0"/>
          <p:nvPr/>
        </p:nvPicPr>
        <p:blipFill rotWithShape="1">
          <a:blip r:embed="rId6">
            <a:alphaModFix/>
          </a:blip>
          <a:srcRect b="0" l="22009" r="18455" t="0"/>
          <a:stretch/>
        </p:blipFill>
        <p:spPr>
          <a:xfrm rot="1203246">
            <a:off x="7695006" y="1700421"/>
            <a:ext cx="1115441" cy="1053905"/>
          </a:xfrm>
          <a:prstGeom prst="rect">
            <a:avLst/>
          </a:prstGeom>
          <a:noFill/>
          <a:ln>
            <a:noFill/>
          </a:ln>
        </p:spPr>
      </p:pic>
      <p:pic>
        <p:nvPicPr>
          <p:cNvPr id="1775" name="Google Shape;1775;p57"/>
          <p:cNvPicPr preferRelativeResize="0"/>
          <p:nvPr/>
        </p:nvPicPr>
        <p:blipFill rotWithShape="1">
          <a:blip r:embed="rId7">
            <a:alphaModFix/>
          </a:blip>
          <a:srcRect b="8336" l="18647" r="8852" t="7960"/>
          <a:stretch/>
        </p:blipFill>
        <p:spPr>
          <a:xfrm rot="-1406505">
            <a:off x="7086314" y="270706"/>
            <a:ext cx="1891408" cy="12283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pic>
        <p:nvPicPr>
          <p:cNvPr id="1278" name="Google Shape;1278;p34"/>
          <p:cNvPicPr preferRelativeResize="0"/>
          <p:nvPr/>
        </p:nvPicPr>
        <p:blipFill>
          <a:blip r:embed="rId3">
            <a:alphaModFix/>
          </a:blip>
          <a:stretch>
            <a:fillRect/>
          </a:stretch>
        </p:blipFill>
        <p:spPr>
          <a:xfrm>
            <a:off x="2046300" y="658650"/>
            <a:ext cx="5309749" cy="4397999"/>
          </a:xfrm>
          <a:prstGeom prst="rect">
            <a:avLst/>
          </a:prstGeom>
          <a:noFill/>
          <a:ln>
            <a:noFill/>
          </a:ln>
        </p:spPr>
      </p:pic>
      <p:sp>
        <p:nvSpPr>
          <p:cNvPr id="1279" name="Google Shape;1279;p34"/>
          <p:cNvSpPr txBox="1"/>
          <p:nvPr>
            <p:ph type="title"/>
          </p:nvPr>
        </p:nvSpPr>
        <p:spPr>
          <a:xfrm>
            <a:off x="401800" y="107125"/>
            <a:ext cx="7717500" cy="598200"/>
          </a:xfrm>
          <a:prstGeom prst="rect">
            <a:avLst/>
          </a:prstGeom>
        </p:spPr>
        <p:txBody>
          <a:bodyPr anchorCtr="0" anchor="t" bIns="91425" lIns="91425" spcFirstLastPara="1" rIns="91425" wrap="square" tIns="91425">
            <a:noAutofit/>
          </a:bodyPr>
          <a:lstStyle/>
          <a:p>
            <a:pPr indent="-431800" lvl="0" marL="457200" rtl="0" algn="ctr">
              <a:spcBef>
                <a:spcPts val="0"/>
              </a:spcBef>
              <a:spcAft>
                <a:spcPts val="0"/>
              </a:spcAft>
              <a:buSzPts val="3200"/>
              <a:buAutoNum type="arabicPeriod"/>
            </a:pPr>
            <a:r>
              <a:rPr lang="en"/>
              <a:t>Introduction</a:t>
            </a:r>
            <a:endParaRPr sz="3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 name="Shape 1283"/>
        <p:cNvGrpSpPr/>
        <p:nvPr/>
      </p:nvGrpSpPr>
      <p:grpSpPr>
        <a:xfrm>
          <a:off x="0" y="0"/>
          <a:ext cx="0" cy="0"/>
          <a:chOff x="0" y="0"/>
          <a:chExt cx="0" cy="0"/>
        </a:xfrm>
      </p:grpSpPr>
      <p:pic>
        <p:nvPicPr>
          <p:cNvPr id="1284" name="Google Shape;1284;p35"/>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285" name="Google Shape;1285;p35"/>
          <p:cNvSpPr txBox="1"/>
          <p:nvPr>
            <p:ph type="title"/>
          </p:nvPr>
        </p:nvSpPr>
        <p:spPr>
          <a:xfrm>
            <a:off x="2844525" y="939175"/>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Idea</a:t>
            </a:r>
            <a:endParaRPr/>
          </a:p>
        </p:txBody>
      </p:sp>
      <p:sp>
        <p:nvSpPr>
          <p:cNvPr id="1286" name="Google Shape;1286;p35"/>
          <p:cNvSpPr txBox="1"/>
          <p:nvPr>
            <p:ph idx="1" type="subTitle"/>
          </p:nvPr>
        </p:nvSpPr>
        <p:spPr>
          <a:xfrm>
            <a:off x="146688" y="2117474"/>
            <a:ext cx="8850600" cy="2387400"/>
          </a:xfrm>
          <a:prstGeom prst="rect">
            <a:avLst/>
          </a:prstGeom>
          <a:solidFill>
            <a:srgbClr val="20124D"/>
          </a:solidFill>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sz="1800"/>
              <a:t>Focus</a:t>
            </a:r>
            <a:r>
              <a:rPr lang="en" sz="1800"/>
              <a:t>: Benign overfitting phenomenon in training a two-layer convolutional neural network (CNN).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When the signal-to-noise ratio satisfies a certain condition, a two-layer CNN trained by gradient descent can achieve arbitrarily small training and test loss</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When this condition does not hold, overfitting becomes harmful and the obtained CNN can only achieve constant level test loss. </a:t>
            </a:r>
            <a:endParaRPr sz="1800"/>
          </a:p>
        </p:txBody>
      </p:sp>
      <p:pic>
        <p:nvPicPr>
          <p:cNvPr id="1287" name="Google Shape;1287;p35"/>
          <p:cNvPicPr preferRelativeResize="0"/>
          <p:nvPr/>
        </p:nvPicPr>
        <p:blipFill rotWithShape="1">
          <a:blip r:embed="rId4">
            <a:alphaModFix/>
          </a:blip>
          <a:srcRect b="0" l="28791" r="20214" t="12990"/>
          <a:stretch/>
        </p:blipFill>
        <p:spPr>
          <a:xfrm>
            <a:off x="5897999" y="146362"/>
            <a:ext cx="1920000" cy="1842726"/>
          </a:xfrm>
          <a:prstGeom prst="rect">
            <a:avLst/>
          </a:prstGeom>
          <a:noFill/>
          <a:ln>
            <a:noFill/>
          </a:ln>
        </p:spPr>
      </p:pic>
      <p:pic>
        <p:nvPicPr>
          <p:cNvPr id="1288" name="Google Shape;1288;p35"/>
          <p:cNvPicPr preferRelativeResize="0"/>
          <p:nvPr/>
        </p:nvPicPr>
        <p:blipFill rotWithShape="1">
          <a:blip r:embed="rId5">
            <a:alphaModFix/>
          </a:blip>
          <a:srcRect b="0" l="22009" r="18455" t="0"/>
          <a:stretch/>
        </p:blipFill>
        <p:spPr>
          <a:xfrm rot="-1020103">
            <a:off x="8039613" y="228239"/>
            <a:ext cx="652201" cy="616226"/>
          </a:xfrm>
          <a:prstGeom prst="rect">
            <a:avLst/>
          </a:prstGeom>
          <a:noFill/>
          <a:ln>
            <a:noFill/>
          </a:ln>
        </p:spPr>
      </p:pic>
      <p:pic>
        <p:nvPicPr>
          <p:cNvPr id="1289" name="Google Shape;1289;p35"/>
          <p:cNvPicPr preferRelativeResize="0"/>
          <p:nvPr/>
        </p:nvPicPr>
        <p:blipFill rotWithShape="1">
          <a:blip r:embed="rId6">
            <a:alphaModFix/>
          </a:blip>
          <a:srcRect b="8336" l="18647" r="8852" t="7960"/>
          <a:stretch/>
        </p:blipFill>
        <p:spPr>
          <a:xfrm rot="-1152281">
            <a:off x="242239" y="815456"/>
            <a:ext cx="776916" cy="504544"/>
          </a:xfrm>
          <a:prstGeom prst="rect">
            <a:avLst/>
          </a:prstGeom>
          <a:noFill/>
          <a:ln>
            <a:noFill/>
          </a:ln>
        </p:spPr>
      </p:pic>
      <p:pic>
        <p:nvPicPr>
          <p:cNvPr id="1290" name="Google Shape;1290;p35"/>
          <p:cNvPicPr preferRelativeResize="0"/>
          <p:nvPr/>
        </p:nvPicPr>
        <p:blipFill rotWithShape="1">
          <a:blip r:embed="rId7">
            <a:alphaModFix/>
          </a:blip>
          <a:srcRect b="0" l="15236" r="10474" t="0"/>
          <a:stretch/>
        </p:blipFill>
        <p:spPr>
          <a:xfrm rot="1220398">
            <a:off x="7705439" y="284134"/>
            <a:ext cx="944589" cy="846185"/>
          </a:xfrm>
          <a:prstGeom prst="rect">
            <a:avLst/>
          </a:prstGeom>
          <a:noFill/>
          <a:ln>
            <a:noFill/>
          </a:ln>
        </p:spPr>
      </p:pic>
      <p:pic>
        <p:nvPicPr>
          <p:cNvPr id="1291" name="Google Shape;1291;p35"/>
          <p:cNvPicPr preferRelativeResize="0"/>
          <p:nvPr/>
        </p:nvPicPr>
        <p:blipFill rotWithShape="1">
          <a:blip r:embed="rId5">
            <a:alphaModFix/>
          </a:blip>
          <a:srcRect b="0" l="22009" r="18455" t="0"/>
          <a:stretch/>
        </p:blipFill>
        <p:spPr>
          <a:xfrm rot="3321565">
            <a:off x="8379038" y="759612"/>
            <a:ext cx="652200" cy="616227"/>
          </a:xfrm>
          <a:prstGeom prst="rect">
            <a:avLst/>
          </a:prstGeom>
          <a:noFill/>
          <a:ln>
            <a:noFill/>
          </a:ln>
        </p:spPr>
      </p:pic>
      <p:grpSp>
        <p:nvGrpSpPr>
          <p:cNvPr id="1292" name="Google Shape;1292;p35"/>
          <p:cNvGrpSpPr/>
          <p:nvPr/>
        </p:nvGrpSpPr>
        <p:grpSpPr>
          <a:xfrm>
            <a:off x="3765550" y="1029325"/>
            <a:ext cx="76825" cy="76800"/>
            <a:chOff x="3104875" y="1099400"/>
            <a:chExt cx="76825" cy="76800"/>
          </a:xfrm>
        </p:grpSpPr>
        <p:sp>
          <p:nvSpPr>
            <p:cNvPr id="1293" name="Google Shape;1293;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35"/>
          <p:cNvGrpSpPr/>
          <p:nvPr/>
        </p:nvGrpSpPr>
        <p:grpSpPr>
          <a:xfrm>
            <a:off x="4870450" y="4197150"/>
            <a:ext cx="76825" cy="76800"/>
            <a:chOff x="3104875" y="1099400"/>
            <a:chExt cx="76825" cy="76800"/>
          </a:xfrm>
        </p:grpSpPr>
        <p:sp>
          <p:nvSpPr>
            <p:cNvPr id="1296" name="Google Shape;1296;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1" name="Shape 1301"/>
        <p:cNvGrpSpPr/>
        <p:nvPr/>
      </p:nvGrpSpPr>
      <p:grpSpPr>
        <a:xfrm>
          <a:off x="0" y="0"/>
          <a:ext cx="0" cy="0"/>
          <a:chOff x="0" y="0"/>
          <a:chExt cx="0" cy="0"/>
        </a:xfrm>
      </p:grpSpPr>
      <p:pic>
        <p:nvPicPr>
          <p:cNvPr id="1302" name="Google Shape;1302;p36"/>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03" name="Google Shape;1303;p36"/>
          <p:cNvSpPr txBox="1"/>
          <p:nvPr>
            <p:ph type="title"/>
          </p:nvPr>
        </p:nvSpPr>
        <p:spPr>
          <a:xfrm>
            <a:off x="2844525" y="939175"/>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Idea</a:t>
            </a:r>
            <a:endParaRPr/>
          </a:p>
        </p:txBody>
      </p:sp>
      <p:sp>
        <p:nvSpPr>
          <p:cNvPr id="1304" name="Google Shape;1304;p36"/>
          <p:cNvSpPr txBox="1"/>
          <p:nvPr>
            <p:ph idx="1" type="subTitle"/>
          </p:nvPr>
        </p:nvSpPr>
        <p:spPr>
          <a:xfrm>
            <a:off x="146250" y="1716463"/>
            <a:ext cx="8851500" cy="2276100"/>
          </a:xfrm>
          <a:prstGeom prst="rect">
            <a:avLst/>
          </a:prstGeom>
          <a:solidFill>
            <a:srgbClr val="20124D"/>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1800"/>
              <a:t>Focus: </a:t>
            </a:r>
            <a:r>
              <a:rPr lang="en" sz="1800"/>
              <a:t>The </a:t>
            </a:r>
            <a:r>
              <a:rPr lang="en" sz="1800"/>
              <a:t>process of signal learning and noise memorization in the training of </a:t>
            </a:r>
            <a:r>
              <a:rPr b="1" lang="en" sz="1800"/>
              <a:t>a two-layer CNN using a signal-noise decomposition. </a:t>
            </a:r>
            <a:endParaRPr b="1"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A phase transition of the population loss with regard to sample size, signal intensity, noise level, and dimension is shown, and they accurately specify the parameters under which the CNN will primarily focus on learning signals or memorizing noises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They </a:t>
            </a:r>
            <a:r>
              <a:rPr lang="en" sz="1800"/>
              <a:t>establish population loss bounds of overfitted CNN models trained by gradient descent, and theoretically demonstrate that benign overfitting can occur in learning over-parameterized neural networks. </a:t>
            </a:r>
            <a:endParaRPr sz="1800"/>
          </a:p>
          <a:p>
            <a:pPr indent="0" lvl="0" marL="0" rtl="0" algn="l">
              <a:spcBef>
                <a:spcPts val="0"/>
              </a:spcBef>
              <a:spcAft>
                <a:spcPts val="0"/>
              </a:spcAft>
              <a:buNone/>
            </a:pPr>
            <a:r>
              <a:rPr lang="en"/>
              <a:t> </a:t>
            </a:r>
            <a:endParaRPr/>
          </a:p>
        </p:txBody>
      </p:sp>
      <p:pic>
        <p:nvPicPr>
          <p:cNvPr id="1305" name="Google Shape;1305;p36"/>
          <p:cNvPicPr preferRelativeResize="0"/>
          <p:nvPr/>
        </p:nvPicPr>
        <p:blipFill rotWithShape="1">
          <a:blip r:embed="rId4">
            <a:alphaModFix/>
          </a:blip>
          <a:srcRect b="0" l="28791" r="20214" t="12990"/>
          <a:stretch/>
        </p:blipFill>
        <p:spPr>
          <a:xfrm>
            <a:off x="5897999" y="146362"/>
            <a:ext cx="1920000" cy="1842726"/>
          </a:xfrm>
          <a:prstGeom prst="rect">
            <a:avLst/>
          </a:prstGeom>
          <a:noFill/>
          <a:ln>
            <a:noFill/>
          </a:ln>
        </p:spPr>
      </p:pic>
      <p:pic>
        <p:nvPicPr>
          <p:cNvPr id="1306" name="Google Shape;1306;p36"/>
          <p:cNvPicPr preferRelativeResize="0"/>
          <p:nvPr/>
        </p:nvPicPr>
        <p:blipFill rotWithShape="1">
          <a:blip r:embed="rId5">
            <a:alphaModFix/>
          </a:blip>
          <a:srcRect b="0" l="22009" r="18455" t="0"/>
          <a:stretch/>
        </p:blipFill>
        <p:spPr>
          <a:xfrm rot="-1020103">
            <a:off x="8039613" y="228239"/>
            <a:ext cx="652201" cy="616226"/>
          </a:xfrm>
          <a:prstGeom prst="rect">
            <a:avLst/>
          </a:prstGeom>
          <a:noFill/>
          <a:ln>
            <a:noFill/>
          </a:ln>
        </p:spPr>
      </p:pic>
      <p:pic>
        <p:nvPicPr>
          <p:cNvPr id="1307" name="Google Shape;1307;p36"/>
          <p:cNvPicPr preferRelativeResize="0"/>
          <p:nvPr/>
        </p:nvPicPr>
        <p:blipFill rotWithShape="1">
          <a:blip r:embed="rId6">
            <a:alphaModFix/>
          </a:blip>
          <a:srcRect b="8336" l="18647" r="8852" t="7960"/>
          <a:stretch/>
        </p:blipFill>
        <p:spPr>
          <a:xfrm rot="-1152281">
            <a:off x="242239" y="815456"/>
            <a:ext cx="776916" cy="504544"/>
          </a:xfrm>
          <a:prstGeom prst="rect">
            <a:avLst/>
          </a:prstGeom>
          <a:noFill/>
          <a:ln>
            <a:noFill/>
          </a:ln>
        </p:spPr>
      </p:pic>
      <p:pic>
        <p:nvPicPr>
          <p:cNvPr id="1308" name="Google Shape;1308;p36"/>
          <p:cNvPicPr preferRelativeResize="0"/>
          <p:nvPr/>
        </p:nvPicPr>
        <p:blipFill rotWithShape="1">
          <a:blip r:embed="rId7">
            <a:alphaModFix/>
          </a:blip>
          <a:srcRect b="0" l="15236" r="10474" t="0"/>
          <a:stretch/>
        </p:blipFill>
        <p:spPr>
          <a:xfrm rot="1220398">
            <a:off x="7705439" y="284134"/>
            <a:ext cx="944589" cy="846185"/>
          </a:xfrm>
          <a:prstGeom prst="rect">
            <a:avLst/>
          </a:prstGeom>
          <a:noFill/>
          <a:ln>
            <a:noFill/>
          </a:ln>
        </p:spPr>
      </p:pic>
      <p:pic>
        <p:nvPicPr>
          <p:cNvPr id="1309" name="Google Shape;1309;p36"/>
          <p:cNvPicPr preferRelativeResize="0"/>
          <p:nvPr/>
        </p:nvPicPr>
        <p:blipFill rotWithShape="1">
          <a:blip r:embed="rId5">
            <a:alphaModFix/>
          </a:blip>
          <a:srcRect b="0" l="22009" r="18455" t="0"/>
          <a:stretch/>
        </p:blipFill>
        <p:spPr>
          <a:xfrm rot="3321565">
            <a:off x="8379038" y="759612"/>
            <a:ext cx="652200" cy="616227"/>
          </a:xfrm>
          <a:prstGeom prst="rect">
            <a:avLst/>
          </a:prstGeom>
          <a:noFill/>
          <a:ln>
            <a:noFill/>
          </a:ln>
        </p:spPr>
      </p:pic>
      <p:grpSp>
        <p:nvGrpSpPr>
          <p:cNvPr id="1310" name="Google Shape;1310;p36"/>
          <p:cNvGrpSpPr/>
          <p:nvPr/>
        </p:nvGrpSpPr>
        <p:grpSpPr>
          <a:xfrm>
            <a:off x="3765550" y="1029325"/>
            <a:ext cx="76825" cy="76800"/>
            <a:chOff x="3104875" y="1099400"/>
            <a:chExt cx="76825" cy="76800"/>
          </a:xfrm>
        </p:grpSpPr>
        <p:sp>
          <p:nvSpPr>
            <p:cNvPr id="1311" name="Google Shape;1311;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36"/>
          <p:cNvGrpSpPr/>
          <p:nvPr/>
        </p:nvGrpSpPr>
        <p:grpSpPr>
          <a:xfrm>
            <a:off x="4870450" y="4197150"/>
            <a:ext cx="76825" cy="76800"/>
            <a:chOff x="3104875" y="1099400"/>
            <a:chExt cx="76825" cy="76800"/>
          </a:xfrm>
        </p:grpSpPr>
        <p:sp>
          <p:nvSpPr>
            <p:cNvPr id="1314" name="Google Shape;1314;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9" name="Shape 1319"/>
        <p:cNvGrpSpPr/>
        <p:nvPr/>
      </p:nvGrpSpPr>
      <p:grpSpPr>
        <a:xfrm>
          <a:off x="0" y="0"/>
          <a:ext cx="0" cy="0"/>
          <a:chOff x="0" y="0"/>
          <a:chExt cx="0" cy="0"/>
        </a:xfrm>
      </p:grpSpPr>
      <p:pic>
        <p:nvPicPr>
          <p:cNvPr id="1320" name="Google Shape;1320;p37"/>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21" name="Google Shape;1321;p37"/>
          <p:cNvSpPr txBox="1"/>
          <p:nvPr>
            <p:ph idx="1" type="subTitle"/>
          </p:nvPr>
        </p:nvSpPr>
        <p:spPr>
          <a:xfrm>
            <a:off x="420450" y="1599846"/>
            <a:ext cx="8303100" cy="1465200"/>
          </a:xfrm>
          <a:prstGeom prst="rect">
            <a:avLst/>
          </a:prstGeom>
          <a:solidFill>
            <a:srgbClr val="20124D"/>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2100"/>
              <a:t>Findings</a:t>
            </a:r>
            <a:r>
              <a:rPr lang="en" sz="1900"/>
              <a:t>: Under</a:t>
            </a:r>
            <a:r>
              <a:rPr lang="en" sz="1900"/>
              <a:t> certain conditions on the signal-to-noise ratio, CNN models trained by gradient descent will prioritize learning the signal over memorizing the noise, and thus achieving both small training and test losses.</a:t>
            </a:r>
            <a:endParaRPr sz="1900"/>
          </a:p>
          <a:p>
            <a:pPr indent="0" lvl="0" marL="0" rtl="0" algn="l">
              <a:spcBef>
                <a:spcPts val="0"/>
              </a:spcBef>
              <a:spcAft>
                <a:spcPts val="0"/>
              </a:spcAft>
              <a:buNone/>
            </a:pPr>
            <a:r>
              <a:t/>
            </a:r>
            <a:endParaRPr sz="1900"/>
          </a:p>
          <a:p>
            <a:pPr indent="-342900" lvl="0" marL="457200" rtl="0" algn="l">
              <a:spcBef>
                <a:spcPts val="0"/>
              </a:spcBef>
              <a:spcAft>
                <a:spcPts val="0"/>
              </a:spcAft>
              <a:buClr>
                <a:schemeClr val="dk1"/>
              </a:buClr>
              <a:buSzPts val="1800"/>
              <a:buFont typeface="Montserrat"/>
              <a:buChar char="●"/>
            </a:pPr>
            <a:r>
              <a:rPr lang="en" sz="1800"/>
              <a:t>The first work that precisely characterizes the conditions under which benign overfitting can  occur in training convolutional neural networks</a:t>
            </a:r>
            <a:endParaRPr sz="3200"/>
          </a:p>
          <a:p>
            <a:pPr indent="0" lvl="0" marL="0" rtl="0" algn="l">
              <a:spcBef>
                <a:spcPts val="0"/>
              </a:spcBef>
              <a:spcAft>
                <a:spcPts val="0"/>
              </a:spcAft>
              <a:buNone/>
            </a:pPr>
            <a:r>
              <a:rPr lang="en" sz="1900"/>
              <a:t> </a:t>
            </a:r>
            <a:endParaRPr sz="1900"/>
          </a:p>
          <a:p>
            <a:pPr indent="0" lvl="0" marL="0" rtl="0" algn="l">
              <a:lnSpc>
                <a:spcPct val="90000"/>
              </a:lnSpc>
              <a:spcBef>
                <a:spcPts val="0"/>
              </a:spcBef>
              <a:spcAft>
                <a:spcPts val="0"/>
              </a:spcAft>
              <a:buNone/>
            </a:pPr>
            <a:r>
              <a:t/>
            </a:r>
            <a:endParaRPr sz="2700">
              <a:latin typeface="Arial"/>
              <a:ea typeface="Arial"/>
              <a:cs typeface="Arial"/>
              <a:sym typeface="Arial"/>
            </a:endParaRPr>
          </a:p>
          <a:p>
            <a:pPr indent="0" lvl="0" marL="0" rtl="0" algn="l">
              <a:spcBef>
                <a:spcPts val="0"/>
              </a:spcBef>
              <a:spcAft>
                <a:spcPts val="0"/>
              </a:spcAft>
              <a:buNone/>
            </a:pPr>
            <a:r>
              <a:rPr lang="en"/>
              <a:t> • </a:t>
            </a:r>
            <a:endParaRPr/>
          </a:p>
        </p:txBody>
      </p:sp>
      <p:pic>
        <p:nvPicPr>
          <p:cNvPr id="1322" name="Google Shape;1322;p37"/>
          <p:cNvPicPr preferRelativeResize="0"/>
          <p:nvPr/>
        </p:nvPicPr>
        <p:blipFill rotWithShape="1">
          <a:blip r:embed="rId4">
            <a:alphaModFix/>
          </a:blip>
          <a:srcRect b="5838" l="25537" r="23467" t="7152"/>
          <a:stretch/>
        </p:blipFill>
        <p:spPr>
          <a:xfrm>
            <a:off x="1711949" y="-596163"/>
            <a:ext cx="1920000" cy="1842726"/>
          </a:xfrm>
          <a:prstGeom prst="rect">
            <a:avLst/>
          </a:prstGeom>
          <a:noFill/>
          <a:ln>
            <a:noFill/>
          </a:ln>
        </p:spPr>
      </p:pic>
      <p:pic>
        <p:nvPicPr>
          <p:cNvPr id="1323" name="Google Shape;1323;p37"/>
          <p:cNvPicPr preferRelativeResize="0"/>
          <p:nvPr/>
        </p:nvPicPr>
        <p:blipFill rotWithShape="1">
          <a:blip r:embed="rId5">
            <a:alphaModFix/>
          </a:blip>
          <a:srcRect b="0" l="22009" r="18455" t="0"/>
          <a:stretch/>
        </p:blipFill>
        <p:spPr>
          <a:xfrm rot="-1020103">
            <a:off x="5083338" y="473539"/>
            <a:ext cx="652201" cy="616226"/>
          </a:xfrm>
          <a:prstGeom prst="rect">
            <a:avLst/>
          </a:prstGeom>
          <a:noFill/>
          <a:ln>
            <a:noFill/>
          </a:ln>
        </p:spPr>
      </p:pic>
      <p:pic>
        <p:nvPicPr>
          <p:cNvPr id="1324" name="Google Shape;1324;p37"/>
          <p:cNvPicPr preferRelativeResize="0"/>
          <p:nvPr/>
        </p:nvPicPr>
        <p:blipFill rotWithShape="1">
          <a:blip r:embed="rId6">
            <a:alphaModFix/>
          </a:blip>
          <a:srcRect b="8336" l="18647" r="8852" t="7960"/>
          <a:stretch/>
        </p:blipFill>
        <p:spPr>
          <a:xfrm rot="-1152297">
            <a:off x="822450" y="446512"/>
            <a:ext cx="1647827" cy="1070150"/>
          </a:xfrm>
          <a:prstGeom prst="rect">
            <a:avLst/>
          </a:prstGeom>
          <a:noFill/>
          <a:ln>
            <a:noFill/>
          </a:ln>
        </p:spPr>
      </p:pic>
      <p:pic>
        <p:nvPicPr>
          <p:cNvPr id="1325" name="Google Shape;1325;p37"/>
          <p:cNvPicPr preferRelativeResize="0"/>
          <p:nvPr/>
        </p:nvPicPr>
        <p:blipFill rotWithShape="1">
          <a:blip r:embed="rId7">
            <a:alphaModFix/>
          </a:blip>
          <a:srcRect b="0" l="15236" r="10474" t="0"/>
          <a:stretch/>
        </p:blipFill>
        <p:spPr>
          <a:xfrm rot="1220421">
            <a:off x="3127486" y="140572"/>
            <a:ext cx="1552575" cy="1390851"/>
          </a:xfrm>
          <a:prstGeom prst="rect">
            <a:avLst/>
          </a:prstGeom>
          <a:noFill/>
          <a:ln>
            <a:noFill/>
          </a:ln>
        </p:spPr>
      </p:pic>
      <p:pic>
        <p:nvPicPr>
          <p:cNvPr id="1326" name="Google Shape;1326;p37"/>
          <p:cNvPicPr preferRelativeResize="0"/>
          <p:nvPr/>
        </p:nvPicPr>
        <p:blipFill rotWithShape="1">
          <a:blip r:embed="rId5">
            <a:alphaModFix/>
          </a:blip>
          <a:srcRect b="0" l="22009" r="18455" t="0"/>
          <a:stretch/>
        </p:blipFill>
        <p:spPr>
          <a:xfrm rot="3321565">
            <a:off x="5792388" y="1074487"/>
            <a:ext cx="652200" cy="616227"/>
          </a:xfrm>
          <a:prstGeom prst="rect">
            <a:avLst/>
          </a:prstGeom>
          <a:noFill/>
          <a:ln>
            <a:noFill/>
          </a:ln>
        </p:spPr>
      </p:pic>
      <p:grpSp>
        <p:nvGrpSpPr>
          <p:cNvPr id="1327" name="Google Shape;1327;p37"/>
          <p:cNvGrpSpPr/>
          <p:nvPr/>
        </p:nvGrpSpPr>
        <p:grpSpPr>
          <a:xfrm>
            <a:off x="1003700" y="2099400"/>
            <a:ext cx="76825" cy="76800"/>
            <a:chOff x="3104875" y="1099400"/>
            <a:chExt cx="76825" cy="76800"/>
          </a:xfrm>
        </p:grpSpPr>
        <p:sp>
          <p:nvSpPr>
            <p:cNvPr id="1328" name="Google Shape;1328;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37"/>
          <p:cNvGrpSpPr/>
          <p:nvPr/>
        </p:nvGrpSpPr>
        <p:grpSpPr>
          <a:xfrm>
            <a:off x="3765550" y="1029325"/>
            <a:ext cx="76825" cy="76800"/>
            <a:chOff x="3104875" y="1099400"/>
            <a:chExt cx="76825" cy="76800"/>
          </a:xfrm>
        </p:grpSpPr>
        <p:sp>
          <p:nvSpPr>
            <p:cNvPr id="1331" name="Google Shape;1331;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37"/>
          <p:cNvGrpSpPr/>
          <p:nvPr/>
        </p:nvGrpSpPr>
        <p:grpSpPr>
          <a:xfrm>
            <a:off x="4870450" y="4197150"/>
            <a:ext cx="76825" cy="76800"/>
            <a:chOff x="3104875" y="1099400"/>
            <a:chExt cx="76825" cy="76800"/>
          </a:xfrm>
        </p:grpSpPr>
        <p:sp>
          <p:nvSpPr>
            <p:cNvPr id="1334" name="Google Shape;1334;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pic>
        <p:nvPicPr>
          <p:cNvPr id="1340" name="Google Shape;1340;p38"/>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41" name="Google Shape;1341;p38"/>
          <p:cNvSpPr txBox="1"/>
          <p:nvPr>
            <p:ph idx="1" type="subTitle"/>
          </p:nvPr>
        </p:nvSpPr>
        <p:spPr>
          <a:xfrm>
            <a:off x="212775" y="525375"/>
            <a:ext cx="8270100" cy="4086300"/>
          </a:xfrm>
          <a:prstGeom prst="rect">
            <a:avLst/>
          </a:prstGeom>
          <a:solidFill>
            <a:srgbClr val="20124D"/>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2300"/>
              <a:t>Parallel work (Frei et al., 2022):</a:t>
            </a:r>
            <a:endParaRPr b="1" sz="2300"/>
          </a:p>
          <a:p>
            <a:pPr indent="-342900" lvl="0" marL="457200" rtl="0" algn="l">
              <a:spcBef>
                <a:spcPts val="0"/>
              </a:spcBef>
              <a:spcAft>
                <a:spcPts val="0"/>
              </a:spcAft>
              <a:buSzPts val="1800"/>
              <a:buChar char="●"/>
            </a:pPr>
            <a:r>
              <a:rPr lang="en" sz="1800"/>
              <a:t>Fully-connected two-layer neural networks</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Smoothed leaky ReLU activation to study learning log-Concave mixed data with label flip noise.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When the label flip noise is zero, their risk bound coincides with the risk bound for linear models reported in Cao et al. (2021).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Does not show the phase transition between harmful and benign overfitting;</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 Focuses on upper bounding the risk. In contrast to (Frei et al., 2022), </a:t>
            </a:r>
            <a:endParaRPr sz="1900"/>
          </a:p>
          <a:p>
            <a:pPr indent="0" lvl="0" marL="457200" rtl="0" algn="l">
              <a:spcBef>
                <a:spcPts val="0"/>
              </a:spcBef>
              <a:spcAft>
                <a:spcPts val="0"/>
              </a:spcAft>
              <a:buNone/>
            </a:pPr>
            <a:r>
              <a:t/>
            </a:r>
            <a:endParaRPr sz="3200"/>
          </a:p>
          <a:p>
            <a:pPr indent="0" lvl="0" marL="0" rtl="0" algn="l">
              <a:spcBef>
                <a:spcPts val="0"/>
              </a:spcBef>
              <a:spcAft>
                <a:spcPts val="0"/>
              </a:spcAft>
              <a:buNone/>
            </a:pPr>
            <a:r>
              <a:rPr lang="en" sz="1900"/>
              <a:t> </a:t>
            </a:r>
            <a:endParaRPr sz="1900"/>
          </a:p>
          <a:p>
            <a:pPr indent="0" lvl="0" marL="0" rtl="0" algn="l">
              <a:lnSpc>
                <a:spcPct val="90000"/>
              </a:lnSpc>
              <a:spcBef>
                <a:spcPts val="0"/>
              </a:spcBef>
              <a:spcAft>
                <a:spcPts val="0"/>
              </a:spcAft>
              <a:buNone/>
            </a:pPr>
            <a:r>
              <a:t/>
            </a:r>
            <a:endParaRPr sz="2700">
              <a:latin typeface="Arial"/>
              <a:ea typeface="Arial"/>
              <a:cs typeface="Arial"/>
              <a:sym typeface="Arial"/>
            </a:endParaRPr>
          </a:p>
          <a:p>
            <a:pPr indent="0" lvl="0" marL="0" rtl="0" algn="l">
              <a:spcBef>
                <a:spcPts val="0"/>
              </a:spcBef>
              <a:spcAft>
                <a:spcPts val="0"/>
              </a:spcAft>
              <a:buNone/>
            </a:pPr>
            <a:r>
              <a:rPr lang="en"/>
              <a:t> • </a:t>
            </a:r>
            <a:endParaRPr/>
          </a:p>
        </p:txBody>
      </p:sp>
      <p:pic>
        <p:nvPicPr>
          <p:cNvPr id="1342" name="Google Shape;1342;p38"/>
          <p:cNvPicPr preferRelativeResize="0"/>
          <p:nvPr/>
        </p:nvPicPr>
        <p:blipFill rotWithShape="1">
          <a:blip r:embed="rId4">
            <a:alphaModFix/>
          </a:blip>
          <a:srcRect b="5838" l="25537" r="23467" t="7152"/>
          <a:stretch/>
        </p:blipFill>
        <p:spPr>
          <a:xfrm>
            <a:off x="7448399" y="658687"/>
            <a:ext cx="1920000" cy="1842726"/>
          </a:xfrm>
          <a:prstGeom prst="rect">
            <a:avLst/>
          </a:prstGeom>
          <a:noFill/>
          <a:ln>
            <a:noFill/>
          </a:ln>
        </p:spPr>
      </p:pic>
      <p:pic>
        <p:nvPicPr>
          <p:cNvPr id="1343" name="Google Shape;1343;p38"/>
          <p:cNvPicPr preferRelativeResize="0"/>
          <p:nvPr/>
        </p:nvPicPr>
        <p:blipFill rotWithShape="1">
          <a:blip r:embed="rId5">
            <a:alphaModFix/>
          </a:blip>
          <a:srcRect b="0" l="22009" r="18455" t="0"/>
          <a:stretch/>
        </p:blipFill>
        <p:spPr>
          <a:xfrm rot="3321565">
            <a:off x="7888388" y="-92863"/>
            <a:ext cx="652200" cy="616227"/>
          </a:xfrm>
          <a:prstGeom prst="rect">
            <a:avLst/>
          </a:prstGeom>
          <a:noFill/>
          <a:ln>
            <a:noFill/>
          </a:ln>
        </p:spPr>
      </p:pic>
      <p:grpSp>
        <p:nvGrpSpPr>
          <p:cNvPr id="1344" name="Google Shape;1344;p38"/>
          <p:cNvGrpSpPr/>
          <p:nvPr/>
        </p:nvGrpSpPr>
        <p:grpSpPr>
          <a:xfrm>
            <a:off x="1003700" y="2099400"/>
            <a:ext cx="76825" cy="76800"/>
            <a:chOff x="3104875" y="1099400"/>
            <a:chExt cx="76825" cy="76800"/>
          </a:xfrm>
        </p:grpSpPr>
        <p:sp>
          <p:nvSpPr>
            <p:cNvPr id="1345" name="Google Shape;1345;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38"/>
          <p:cNvGrpSpPr/>
          <p:nvPr/>
        </p:nvGrpSpPr>
        <p:grpSpPr>
          <a:xfrm>
            <a:off x="3765550" y="1029325"/>
            <a:ext cx="76825" cy="76800"/>
            <a:chOff x="3104875" y="1099400"/>
            <a:chExt cx="76825" cy="76800"/>
          </a:xfrm>
        </p:grpSpPr>
        <p:sp>
          <p:nvSpPr>
            <p:cNvPr id="1348" name="Google Shape;1348;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38"/>
          <p:cNvGrpSpPr/>
          <p:nvPr/>
        </p:nvGrpSpPr>
        <p:grpSpPr>
          <a:xfrm>
            <a:off x="4870450" y="4197150"/>
            <a:ext cx="76825" cy="76800"/>
            <a:chOff x="3104875" y="1099400"/>
            <a:chExt cx="76825" cy="76800"/>
          </a:xfrm>
        </p:grpSpPr>
        <p:sp>
          <p:nvSpPr>
            <p:cNvPr id="1351" name="Google Shape;1351;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6" name="Shape 1356"/>
        <p:cNvGrpSpPr/>
        <p:nvPr/>
      </p:nvGrpSpPr>
      <p:grpSpPr>
        <a:xfrm>
          <a:off x="0" y="0"/>
          <a:ext cx="0" cy="0"/>
          <a:chOff x="0" y="0"/>
          <a:chExt cx="0" cy="0"/>
        </a:xfrm>
      </p:grpSpPr>
      <p:pic>
        <p:nvPicPr>
          <p:cNvPr id="1357" name="Google Shape;1357;p39"/>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58" name="Google Shape;1358;p39"/>
          <p:cNvSpPr txBox="1"/>
          <p:nvPr>
            <p:ph idx="1" type="subTitle"/>
          </p:nvPr>
        </p:nvSpPr>
        <p:spPr>
          <a:xfrm>
            <a:off x="420450" y="525375"/>
            <a:ext cx="7260900" cy="3671700"/>
          </a:xfrm>
          <a:prstGeom prst="rect">
            <a:avLst/>
          </a:prstGeom>
          <a:solidFill>
            <a:srgbClr val="20124D"/>
          </a:solidFill>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Main concentration </a:t>
            </a:r>
            <a:r>
              <a:rPr lang="en" sz="1800"/>
              <a:t>on CNNs and examine an alternative data model to more accurately represent the characteristics of image classification issues.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They show a distinct phase transition between beneficial and detrimental overfitting and give both positive and negative findings under various SNR regimes.</a:t>
            </a:r>
            <a:endParaRPr sz="1600"/>
          </a:p>
          <a:p>
            <a:pPr indent="0" lvl="0" marL="0" rtl="0" algn="l">
              <a:spcBef>
                <a:spcPts val="0"/>
              </a:spcBef>
              <a:spcAft>
                <a:spcPts val="0"/>
              </a:spcAft>
              <a:buNone/>
            </a:pPr>
            <a:r>
              <a:t/>
            </a:r>
            <a:endParaRPr sz="1800"/>
          </a:p>
          <a:p>
            <a:pPr indent="0" lvl="0" marL="0" rtl="0" algn="l">
              <a:spcBef>
                <a:spcPts val="0"/>
              </a:spcBef>
              <a:spcAft>
                <a:spcPts val="0"/>
              </a:spcAft>
              <a:buNone/>
            </a:pPr>
            <a:r>
              <a:rPr lang="en" sz="1900"/>
              <a:t> </a:t>
            </a:r>
            <a:endParaRPr sz="1900"/>
          </a:p>
          <a:p>
            <a:pPr indent="0" lvl="0" marL="0" rtl="0" algn="l">
              <a:lnSpc>
                <a:spcPct val="90000"/>
              </a:lnSpc>
              <a:spcBef>
                <a:spcPts val="0"/>
              </a:spcBef>
              <a:spcAft>
                <a:spcPts val="0"/>
              </a:spcAft>
              <a:buNone/>
            </a:pPr>
            <a:r>
              <a:t/>
            </a:r>
            <a:endParaRPr sz="2700">
              <a:latin typeface="Arial"/>
              <a:ea typeface="Arial"/>
              <a:cs typeface="Arial"/>
              <a:sym typeface="Arial"/>
            </a:endParaRPr>
          </a:p>
          <a:p>
            <a:pPr indent="0" lvl="0" marL="0" rtl="0" algn="l">
              <a:spcBef>
                <a:spcPts val="0"/>
              </a:spcBef>
              <a:spcAft>
                <a:spcPts val="0"/>
              </a:spcAft>
              <a:buNone/>
            </a:pPr>
            <a:r>
              <a:rPr lang="en"/>
              <a:t> </a:t>
            </a:r>
            <a:endParaRPr/>
          </a:p>
        </p:txBody>
      </p:sp>
      <p:pic>
        <p:nvPicPr>
          <p:cNvPr id="1359" name="Google Shape;1359;p39"/>
          <p:cNvPicPr preferRelativeResize="0"/>
          <p:nvPr/>
        </p:nvPicPr>
        <p:blipFill rotWithShape="1">
          <a:blip r:embed="rId4">
            <a:alphaModFix/>
          </a:blip>
          <a:srcRect b="5838" l="25537" r="23467" t="7152"/>
          <a:stretch/>
        </p:blipFill>
        <p:spPr>
          <a:xfrm>
            <a:off x="7448399" y="658687"/>
            <a:ext cx="1920000" cy="1842726"/>
          </a:xfrm>
          <a:prstGeom prst="rect">
            <a:avLst/>
          </a:prstGeom>
          <a:noFill/>
          <a:ln>
            <a:noFill/>
          </a:ln>
        </p:spPr>
      </p:pic>
      <p:pic>
        <p:nvPicPr>
          <p:cNvPr id="1360" name="Google Shape;1360;p39"/>
          <p:cNvPicPr preferRelativeResize="0"/>
          <p:nvPr/>
        </p:nvPicPr>
        <p:blipFill rotWithShape="1">
          <a:blip r:embed="rId5">
            <a:alphaModFix/>
          </a:blip>
          <a:srcRect b="0" l="22009" r="18455" t="0"/>
          <a:stretch/>
        </p:blipFill>
        <p:spPr>
          <a:xfrm rot="3321565">
            <a:off x="7888388" y="-92863"/>
            <a:ext cx="652200" cy="616227"/>
          </a:xfrm>
          <a:prstGeom prst="rect">
            <a:avLst/>
          </a:prstGeom>
          <a:noFill/>
          <a:ln>
            <a:noFill/>
          </a:ln>
        </p:spPr>
      </p:pic>
      <p:grpSp>
        <p:nvGrpSpPr>
          <p:cNvPr id="1361" name="Google Shape;1361;p39"/>
          <p:cNvGrpSpPr/>
          <p:nvPr/>
        </p:nvGrpSpPr>
        <p:grpSpPr>
          <a:xfrm>
            <a:off x="1003700" y="2099400"/>
            <a:ext cx="76825" cy="76800"/>
            <a:chOff x="3104875" y="1099400"/>
            <a:chExt cx="76825" cy="76800"/>
          </a:xfrm>
        </p:grpSpPr>
        <p:sp>
          <p:nvSpPr>
            <p:cNvPr id="1362" name="Google Shape;1362;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39"/>
          <p:cNvGrpSpPr/>
          <p:nvPr/>
        </p:nvGrpSpPr>
        <p:grpSpPr>
          <a:xfrm>
            <a:off x="4870450" y="4197150"/>
            <a:ext cx="76825" cy="76800"/>
            <a:chOff x="3104875" y="1099400"/>
            <a:chExt cx="76825" cy="76800"/>
          </a:xfrm>
        </p:grpSpPr>
        <p:sp>
          <p:nvSpPr>
            <p:cNvPr id="1365" name="Google Shape;1365;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pic>
        <p:nvPicPr>
          <p:cNvPr id="1371" name="Google Shape;1371;p40"/>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72" name="Google Shape;1372;p40"/>
          <p:cNvSpPr txBox="1"/>
          <p:nvPr>
            <p:ph idx="1" type="subTitle"/>
          </p:nvPr>
        </p:nvSpPr>
        <p:spPr>
          <a:xfrm>
            <a:off x="409350" y="1582951"/>
            <a:ext cx="8325300" cy="2614200"/>
          </a:xfrm>
          <a:prstGeom prst="rect">
            <a:avLst/>
          </a:prstGeom>
          <a:solidFill>
            <a:srgbClr val="213B55"/>
          </a:solidFill>
        </p:spPr>
        <p:txBody>
          <a:bodyPr anchorCtr="0" anchor="t" bIns="91425" lIns="91425" spcFirstLastPara="1" rIns="91425" wrap="square" tIns="91425">
            <a:noAutofit/>
          </a:bodyPr>
          <a:lstStyle/>
          <a:p>
            <a:pPr indent="0" lvl="0" marL="0" rtl="0" algn="l">
              <a:spcBef>
                <a:spcPts val="0"/>
              </a:spcBef>
              <a:spcAft>
                <a:spcPts val="0"/>
              </a:spcAft>
              <a:buNone/>
            </a:pPr>
            <a:r>
              <a:rPr lang="en" sz="1800"/>
              <a:t>They </a:t>
            </a:r>
            <a:r>
              <a:rPr lang="en" sz="1800"/>
              <a:t>also establish a negative result showing that when the conditions on the signal-to-noise ratio do not hold, then the overfitted CNN model will achieve at least a constant population loss. This result, together with their upper bound result, reveals an interesting phase transition between benign overfitting and harmful overfitting.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a:p>
          <a:p>
            <a:pPr indent="0" lvl="0" marL="0" rtl="0" algn="ctr">
              <a:lnSpc>
                <a:spcPct val="90000"/>
              </a:lnSpc>
              <a:spcBef>
                <a:spcPts val="0"/>
              </a:spcBef>
              <a:spcAft>
                <a:spcPts val="0"/>
              </a:spcAft>
              <a:buNone/>
            </a:pPr>
            <a:r>
              <a:rPr b="1" lang="en" sz="2700">
                <a:latin typeface="Arial"/>
                <a:ea typeface="Arial"/>
                <a:cs typeface="Arial"/>
                <a:sym typeface="Arial"/>
              </a:rPr>
              <a:t>Paper: </a:t>
            </a:r>
            <a:r>
              <a:rPr lang="en" sz="2700" u="sng">
                <a:latin typeface="Arial"/>
                <a:ea typeface="Arial"/>
                <a:cs typeface="Arial"/>
                <a:sym typeface="Arial"/>
                <a:hlinkClick r:id="rId4"/>
              </a:rPr>
              <a:t>https://arxiv.org/abs/2202.06526</a:t>
            </a:r>
            <a:endParaRPr sz="2700">
              <a:latin typeface="Arial"/>
              <a:ea typeface="Arial"/>
              <a:cs typeface="Arial"/>
              <a:sym typeface="Arial"/>
            </a:endParaRPr>
          </a:p>
          <a:p>
            <a:pPr indent="0" lvl="0" marL="0" rtl="0" algn="l">
              <a:spcBef>
                <a:spcPts val="0"/>
              </a:spcBef>
              <a:spcAft>
                <a:spcPts val="0"/>
              </a:spcAft>
              <a:buNone/>
            </a:pPr>
            <a:r>
              <a:rPr lang="en"/>
              <a:t> • </a:t>
            </a:r>
            <a:endParaRPr/>
          </a:p>
        </p:txBody>
      </p:sp>
      <p:pic>
        <p:nvPicPr>
          <p:cNvPr id="1373" name="Google Shape;1373;p40"/>
          <p:cNvPicPr preferRelativeResize="0"/>
          <p:nvPr/>
        </p:nvPicPr>
        <p:blipFill rotWithShape="1">
          <a:blip r:embed="rId5">
            <a:alphaModFix/>
          </a:blip>
          <a:srcRect b="5838" l="25537" r="23467" t="7152"/>
          <a:stretch/>
        </p:blipFill>
        <p:spPr>
          <a:xfrm>
            <a:off x="1845549" y="-139713"/>
            <a:ext cx="1920000" cy="1842726"/>
          </a:xfrm>
          <a:prstGeom prst="rect">
            <a:avLst/>
          </a:prstGeom>
          <a:noFill/>
          <a:ln>
            <a:noFill/>
          </a:ln>
        </p:spPr>
      </p:pic>
      <p:pic>
        <p:nvPicPr>
          <p:cNvPr id="1374" name="Google Shape;1374;p40"/>
          <p:cNvPicPr preferRelativeResize="0"/>
          <p:nvPr/>
        </p:nvPicPr>
        <p:blipFill rotWithShape="1">
          <a:blip r:embed="rId6">
            <a:alphaModFix/>
          </a:blip>
          <a:srcRect b="0" l="22009" r="18455" t="0"/>
          <a:stretch/>
        </p:blipFill>
        <p:spPr>
          <a:xfrm rot="-1020103">
            <a:off x="5083338" y="473539"/>
            <a:ext cx="652201" cy="616226"/>
          </a:xfrm>
          <a:prstGeom prst="rect">
            <a:avLst/>
          </a:prstGeom>
          <a:noFill/>
          <a:ln>
            <a:noFill/>
          </a:ln>
        </p:spPr>
      </p:pic>
      <p:pic>
        <p:nvPicPr>
          <p:cNvPr id="1375" name="Google Shape;1375;p40"/>
          <p:cNvPicPr preferRelativeResize="0"/>
          <p:nvPr/>
        </p:nvPicPr>
        <p:blipFill rotWithShape="1">
          <a:blip r:embed="rId7">
            <a:alphaModFix/>
          </a:blip>
          <a:srcRect b="8336" l="18647" r="8852" t="7960"/>
          <a:stretch/>
        </p:blipFill>
        <p:spPr>
          <a:xfrm rot="-1152297">
            <a:off x="822450" y="446512"/>
            <a:ext cx="1647827" cy="1070150"/>
          </a:xfrm>
          <a:prstGeom prst="rect">
            <a:avLst/>
          </a:prstGeom>
          <a:noFill/>
          <a:ln>
            <a:noFill/>
          </a:ln>
        </p:spPr>
      </p:pic>
      <p:pic>
        <p:nvPicPr>
          <p:cNvPr id="1376" name="Google Shape;1376;p40"/>
          <p:cNvPicPr preferRelativeResize="0"/>
          <p:nvPr/>
        </p:nvPicPr>
        <p:blipFill rotWithShape="1">
          <a:blip r:embed="rId8">
            <a:alphaModFix/>
          </a:blip>
          <a:srcRect b="0" l="15236" r="10474" t="0"/>
          <a:stretch/>
        </p:blipFill>
        <p:spPr>
          <a:xfrm rot="1220421">
            <a:off x="3127486" y="140572"/>
            <a:ext cx="1552575" cy="1390851"/>
          </a:xfrm>
          <a:prstGeom prst="rect">
            <a:avLst/>
          </a:prstGeom>
          <a:noFill/>
          <a:ln>
            <a:noFill/>
          </a:ln>
        </p:spPr>
      </p:pic>
      <p:pic>
        <p:nvPicPr>
          <p:cNvPr id="1377" name="Google Shape;1377;p40"/>
          <p:cNvPicPr preferRelativeResize="0"/>
          <p:nvPr/>
        </p:nvPicPr>
        <p:blipFill rotWithShape="1">
          <a:blip r:embed="rId6">
            <a:alphaModFix/>
          </a:blip>
          <a:srcRect b="0" l="22009" r="18455" t="0"/>
          <a:stretch/>
        </p:blipFill>
        <p:spPr>
          <a:xfrm rot="3321565">
            <a:off x="5792388" y="1074487"/>
            <a:ext cx="652200" cy="616227"/>
          </a:xfrm>
          <a:prstGeom prst="rect">
            <a:avLst/>
          </a:prstGeom>
          <a:noFill/>
          <a:ln>
            <a:noFill/>
          </a:ln>
        </p:spPr>
      </p:pic>
      <p:grpSp>
        <p:nvGrpSpPr>
          <p:cNvPr id="1378" name="Google Shape;1378;p40"/>
          <p:cNvGrpSpPr/>
          <p:nvPr/>
        </p:nvGrpSpPr>
        <p:grpSpPr>
          <a:xfrm>
            <a:off x="1003700" y="2099400"/>
            <a:ext cx="76825" cy="76800"/>
            <a:chOff x="3104875" y="1099400"/>
            <a:chExt cx="76825" cy="76800"/>
          </a:xfrm>
        </p:grpSpPr>
        <p:sp>
          <p:nvSpPr>
            <p:cNvPr id="1379" name="Google Shape;1379;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40"/>
          <p:cNvGrpSpPr/>
          <p:nvPr/>
        </p:nvGrpSpPr>
        <p:grpSpPr>
          <a:xfrm>
            <a:off x="3765550" y="1029325"/>
            <a:ext cx="76825" cy="76800"/>
            <a:chOff x="3104875" y="1099400"/>
            <a:chExt cx="76825" cy="76800"/>
          </a:xfrm>
        </p:grpSpPr>
        <p:sp>
          <p:nvSpPr>
            <p:cNvPr id="1382" name="Google Shape;1382;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40"/>
          <p:cNvGrpSpPr/>
          <p:nvPr/>
        </p:nvGrpSpPr>
        <p:grpSpPr>
          <a:xfrm>
            <a:off x="4870450" y="4197150"/>
            <a:ext cx="76825" cy="76800"/>
            <a:chOff x="3104875" y="1099400"/>
            <a:chExt cx="76825" cy="76800"/>
          </a:xfrm>
        </p:grpSpPr>
        <p:sp>
          <p:nvSpPr>
            <p:cNvPr id="1385" name="Google Shape;1385;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